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  <p:sldMasterId id="2147483881" r:id="rId2"/>
  </p:sldMasterIdLst>
  <p:notesMasterIdLst>
    <p:notesMasterId r:id="rId21"/>
  </p:notesMasterIdLst>
  <p:handoutMasterIdLst>
    <p:handoutMasterId r:id="rId22"/>
  </p:handoutMasterIdLst>
  <p:sldIdLst>
    <p:sldId id="288" r:id="rId3"/>
    <p:sldId id="295" r:id="rId4"/>
    <p:sldId id="290" r:id="rId5"/>
    <p:sldId id="296" r:id="rId6"/>
    <p:sldId id="292" r:id="rId7"/>
    <p:sldId id="298" r:id="rId8"/>
    <p:sldId id="289" r:id="rId9"/>
    <p:sldId id="299" r:id="rId10"/>
    <p:sldId id="297" r:id="rId11"/>
    <p:sldId id="300" r:id="rId12"/>
    <p:sldId id="304" r:id="rId13"/>
    <p:sldId id="305" r:id="rId14"/>
    <p:sldId id="303" r:id="rId15"/>
    <p:sldId id="293" r:id="rId16"/>
    <p:sldId id="294" r:id="rId17"/>
    <p:sldId id="302" r:id="rId18"/>
    <p:sldId id="285" r:id="rId19"/>
    <p:sldId id="308" r:id="rId20"/>
  </p:sldIdLst>
  <p:sldSz cx="9144000" cy="5143500" type="screen16x9"/>
  <p:notesSz cx="6858000" cy="9144000"/>
  <p:defaultTextStyle>
    <a:defPPr>
      <a:defRPr lang="de-DE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451"/>
    <a:srgbClr val="262A31"/>
    <a:srgbClr val="B2B2B2"/>
    <a:srgbClr val="C9C9C9"/>
    <a:srgbClr val="969696"/>
    <a:srgbClr val="4D4D4D"/>
    <a:srgbClr val="242424"/>
    <a:srgbClr val="79B2D4"/>
    <a:srgbClr val="91B7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34" autoAdjust="0"/>
    <p:restoredTop sz="88258" autoAdjust="0"/>
  </p:normalViewPr>
  <p:slideViewPr>
    <p:cSldViewPr snapToGrid="0" snapToObjects="1" showGuides="1">
      <p:cViewPr varScale="1">
        <p:scale>
          <a:sx n="69" d="100"/>
          <a:sy n="69" d="100"/>
        </p:scale>
        <p:origin x="62" y="533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 showGuides="1">
      <p:cViewPr varScale="1">
        <p:scale>
          <a:sx n="85" d="100"/>
          <a:sy n="85" d="100"/>
        </p:scale>
        <p:origin x="380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2D1D50A-91A0-4313-AF41-8FA8C1A6F672}" type="datetimeFigureOut">
              <a:rPr lang="de-DE" altLang="de-DE"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23.03.2024</a:t>
            </a:fld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835DF71-E1E2-47C3-B9FA-47C07B346B8B}" type="slidenum">
              <a:rPr lang="de-DE" altLang="de-DE"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‹Nr.›</a:t>
            </a:fld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67005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1E3895C-9893-433E-BD86-ABF19E357674}" type="datetimeFigureOut">
              <a:rPr lang="de-DE" altLang="de-DE" smtClean="0"/>
              <a:pPr>
                <a:defRPr/>
              </a:pPr>
              <a:t>23.03.2024</a:t>
            </a:fld>
            <a:endParaRPr lang="de-DE" alt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 dirty="0"/>
              <a:t>Mastertextformat bearbeiten</a:t>
            </a:r>
          </a:p>
          <a:p>
            <a:pPr lvl="1"/>
            <a:r>
              <a:rPr lang="de-DE" altLang="de-DE" noProof="0" dirty="0"/>
              <a:t>Zweite Ebene</a:t>
            </a:r>
          </a:p>
          <a:p>
            <a:pPr lvl="2"/>
            <a:r>
              <a:rPr lang="de-DE" altLang="de-DE" noProof="0" dirty="0"/>
              <a:t>Dritte Ebene</a:t>
            </a:r>
          </a:p>
          <a:p>
            <a:pPr lvl="3"/>
            <a:r>
              <a:rPr lang="de-DE" altLang="de-DE" noProof="0" dirty="0"/>
              <a:t>Vierte Ebene</a:t>
            </a:r>
          </a:p>
          <a:p>
            <a:pPr lvl="4"/>
            <a:r>
              <a:rPr lang="de-DE" alt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7175416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ncoo.de/t/157o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ingapps.org/view26853169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1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444306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https://www.oncoo.de/t/157o</a:t>
            </a:r>
            <a:endParaRPr lang="de-DE" sz="1200" i="1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4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4201879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>
                <a:hlinkClick r:id="rId3"/>
              </a:rPr>
              <a:t>https://learningapps.org/view26853169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5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529319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9E215-E132-CC6B-80C1-2E99503D4E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B9325BA-C450-28BF-6A86-BBBF16F6A9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87728F4-0A5B-FABD-4671-037B1B54B3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10C1143-8C8E-48B1-CB28-2FAD6A533A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6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51311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15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233017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002" y="0"/>
            <a:ext cx="3524250" cy="515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5093"/>
            <a:ext cx="3429000" cy="1442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95687" y="2078847"/>
            <a:ext cx="8092705" cy="1487313"/>
          </a:xfrm>
        </p:spPr>
        <p:txBody>
          <a:bodyPr anchor="t"/>
          <a:lstStyle>
            <a:lvl1pPr>
              <a:defRPr sz="2800" b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95687" y="1606876"/>
            <a:ext cx="6400800" cy="471971"/>
          </a:xfrm>
        </p:spPr>
        <p:txBody>
          <a:bodyPr anchor="b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1"/>
          </p:nvPr>
        </p:nvSpPr>
        <p:spPr>
          <a:xfrm>
            <a:off x="295687" y="4439286"/>
            <a:ext cx="2098597" cy="517525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2"/>
          </p:nvPr>
        </p:nvSpPr>
        <p:spPr>
          <a:xfrm>
            <a:off x="2453698" y="4444369"/>
            <a:ext cx="2184476" cy="517525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de-DE" noProof="0"/>
              <a:t>Bild durch Klicken auf Symbol hinzufügen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6415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9300" y="0"/>
            <a:ext cx="33147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57588" y="2078847"/>
            <a:ext cx="6400800" cy="1487313"/>
          </a:xfrm>
          <a:prstGeom prst="rect">
            <a:avLst/>
          </a:prstGeom>
        </p:spPr>
        <p:txBody>
          <a:bodyPr anchor="t"/>
          <a:lstStyle>
            <a:lvl1pPr>
              <a:defRPr sz="2800">
                <a:solidFill>
                  <a:srgbClr val="262A3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57587" y="1740092"/>
            <a:ext cx="6400800" cy="3387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262A3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cxnSp>
        <p:nvCxnSpPr>
          <p:cNvPr id="9" name="Gerade Verbindung 10"/>
          <p:cNvCxnSpPr/>
          <p:nvPr userDrawn="1"/>
        </p:nvCxnSpPr>
        <p:spPr>
          <a:xfrm>
            <a:off x="457200" y="4713670"/>
            <a:ext cx="5731459" cy="0"/>
          </a:xfrm>
          <a:prstGeom prst="line">
            <a:avLst/>
          </a:prstGeom>
          <a:ln w="3175" cmpd="sng">
            <a:solidFill>
              <a:srgbClr val="D8413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69366"/>
            <a:ext cx="547323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06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len Dank!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5093"/>
            <a:ext cx="3429000" cy="1442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Bild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628" y="0"/>
            <a:ext cx="3524250" cy="515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5495" y="2078847"/>
            <a:ext cx="7984797" cy="562753"/>
          </a:xfrm>
        </p:spPr>
        <p:txBody>
          <a:bodyPr anchor="t"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8" name="Inhaltsplatzhalter 3"/>
          <p:cNvSpPr>
            <a:spLocks noGrp="1"/>
          </p:cNvSpPr>
          <p:nvPr>
            <p:ph sz="half" idx="2"/>
          </p:nvPr>
        </p:nvSpPr>
        <p:spPr>
          <a:xfrm>
            <a:off x="365495" y="2834640"/>
            <a:ext cx="4672172" cy="1847427"/>
          </a:xfrm>
        </p:spPr>
        <p:txBody>
          <a:bodyPr>
            <a:noAutofit/>
          </a:bodyPr>
          <a:lstStyle>
            <a:lvl1pPr marL="0" indent="0">
              <a:buNone/>
              <a:defRPr sz="11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</p:spTree>
    <p:extLst>
      <p:ext uri="{BB962C8B-B14F-4D97-AF65-F5344CB8AC3E}">
        <p14:creationId xmlns:p14="http://schemas.microsoft.com/office/powerpoint/2010/main" val="3664649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304799"/>
            <a:ext cx="8234363" cy="758825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57200" y="1617134"/>
            <a:ext cx="8234363" cy="2985558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63750" indent="-2349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25940"/>
            <a:ext cx="8234363" cy="37774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400" cap="all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248790C2-FB8D-4AD1-BFB1-8D82BB9A4283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‹Nr.›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0436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316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ohne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304799"/>
            <a:ext cx="8234363" cy="758825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57200" y="1223492"/>
            <a:ext cx="8234363" cy="3379199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63750" indent="-2349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‹Nr.›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2329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- 2 Blöc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304797"/>
            <a:ext cx="8229600" cy="758827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57200" y="1617133"/>
            <a:ext cx="3952240" cy="2977092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39588"/>
            <a:ext cx="8229600" cy="364092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400" cap="all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idx="14" hasCustomPrompt="1"/>
          </p:nvPr>
        </p:nvSpPr>
        <p:spPr>
          <a:xfrm>
            <a:off x="4724400" y="1617133"/>
            <a:ext cx="3962400" cy="2977092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E6F2A070-8A77-484A-BFE7-6B1E5C215647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‹Nr.›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795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ildunt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304797"/>
            <a:ext cx="8229600" cy="758827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6"/>
          </p:nvPr>
        </p:nvSpPr>
        <p:spPr>
          <a:xfrm>
            <a:off x="457200" y="1243691"/>
            <a:ext cx="8229600" cy="3057375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>
                <a:solidFill>
                  <a:srgbClr val="262A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"/>
          </p:nvPr>
        </p:nvSpPr>
        <p:spPr>
          <a:xfrm>
            <a:off x="457200" y="4368811"/>
            <a:ext cx="8229600" cy="330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rgbClr val="D8413E"/>
              </a:buClr>
              <a:buFont typeface="Symbol" charset="2"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28650" indent="-171450">
              <a:buClr>
                <a:srgbClr val="D8413E"/>
              </a:buClr>
              <a:buFont typeface="Symbol" charset="2"/>
              <a:buChar char="-"/>
              <a:defRPr sz="1200"/>
            </a:lvl2pPr>
            <a:lvl3pPr marL="1085850" indent="-171450">
              <a:buClr>
                <a:srgbClr val="D8413E"/>
              </a:buClr>
              <a:buFont typeface="Symbol" charset="2"/>
              <a:buChar char="-"/>
              <a:defRPr sz="1200"/>
            </a:lvl3pPr>
            <a:lvl4pPr marL="1543050" indent="-171450">
              <a:buClr>
                <a:srgbClr val="D8413E"/>
              </a:buClr>
              <a:buFont typeface="Symbol" charset="2"/>
              <a:buChar char="-"/>
              <a:defRPr sz="1200"/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200"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3582BE0-97CE-412F-80F1-16DC6BED178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‹Nr.›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544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57200" y="1063625"/>
            <a:ext cx="8229600" cy="353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SUBHEADLINE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870" r:id="rId2"/>
    <p:sldLayoutId id="2147483879" r:id="rId3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000" b="1" kern="1200" cap="all">
          <a:solidFill>
            <a:srgbClr val="262A31"/>
          </a:solidFill>
          <a:latin typeface="Arial Unicode MS" panose="020B0604020202020204" pitchFamily="34" charset="-128"/>
          <a:ea typeface="Arial Unicode MS" panose="020B0604020202020204" pitchFamily="34" charset="-128"/>
          <a:cs typeface="Arial Unicode MS" panose="020B0604020202020204" pitchFamily="34" charset="-128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Symbol" panose="05050102010706020507" pitchFamily="18" charset="2"/>
        <a:defRPr sz="1200" kern="1200">
          <a:solidFill>
            <a:srgbClr val="262A31"/>
          </a:solidFill>
          <a:latin typeface="Arial Unicode MS" panose="020B0604020202020204" pitchFamily="34" charset="-128"/>
          <a:ea typeface="Arial Unicode MS" panose="020B0604020202020204" pitchFamily="34" charset="-128"/>
          <a:cs typeface="Arial Unicode MS" panose="020B0604020202020204" pitchFamily="34" charset="-128"/>
        </a:defRPr>
      </a:lvl1pPr>
      <a:lvl2pPr marL="4572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2pPr>
      <a:lvl3pPr marL="9144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3pPr>
      <a:lvl4pPr marL="1371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4pPr>
      <a:lvl5pPr marL="18288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9"/>
          <p:cNvCxnSpPr/>
          <p:nvPr userDrawn="1"/>
        </p:nvCxnSpPr>
        <p:spPr>
          <a:xfrm>
            <a:off x="0" y="155575"/>
            <a:ext cx="457200" cy="0"/>
          </a:xfrm>
          <a:prstGeom prst="line">
            <a:avLst/>
          </a:prstGeom>
          <a:ln w="3175" cmpd="sng">
            <a:solidFill>
              <a:srgbClr val="262A3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69366"/>
            <a:ext cx="547323" cy="324000"/>
          </a:xfrm>
          <a:prstGeom prst="rect">
            <a:avLst/>
          </a:prstGeom>
        </p:spPr>
      </p:pic>
      <p:sp>
        <p:nvSpPr>
          <p:cNvPr id="8" name="Textfeld 7"/>
          <p:cNvSpPr txBox="1"/>
          <p:nvPr userDrawn="1"/>
        </p:nvSpPr>
        <p:spPr>
          <a:xfrm>
            <a:off x="457200" y="22671"/>
            <a:ext cx="7001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Künstliche Intelligenz</a:t>
            </a:r>
            <a:r>
              <a:rPr lang="de-DE" sz="1200" b="1" baseline="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de-DE" sz="1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| Klassifikation</a:t>
            </a:r>
          </a:p>
        </p:txBody>
      </p:sp>
      <p:cxnSp>
        <p:nvCxnSpPr>
          <p:cNvPr id="9" name="Gerade Verbindung 10"/>
          <p:cNvCxnSpPr/>
          <p:nvPr userDrawn="1"/>
        </p:nvCxnSpPr>
        <p:spPr>
          <a:xfrm>
            <a:off x="457200" y="4713670"/>
            <a:ext cx="8229600" cy="0"/>
          </a:xfrm>
          <a:prstGeom prst="line">
            <a:avLst/>
          </a:prstGeom>
          <a:ln w="3175" cmpd="sng">
            <a:solidFill>
              <a:srgbClr val="D8413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/>
          <p:cNvSpPr txBox="1"/>
          <p:nvPr userDrawn="1"/>
        </p:nvSpPr>
        <p:spPr>
          <a:xfrm>
            <a:off x="1154545" y="4837382"/>
            <a:ext cx="67854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900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Daniel Voß</a:t>
            </a:r>
          </a:p>
        </p:txBody>
      </p:sp>
    </p:spTree>
    <p:extLst>
      <p:ext uri="{BB962C8B-B14F-4D97-AF65-F5344CB8AC3E}">
        <p14:creationId xmlns:p14="http://schemas.microsoft.com/office/powerpoint/2010/main" val="339280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82" r:id="rId2"/>
    <p:sldLayoutId id="2147483872" r:id="rId3"/>
    <p:sldLayoutId id="2147483873" r:id="rId4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000" b="1" kern="1200" cap="all">
          <a:solidFill>
            <a:srgbClr val="262A31"/>
          </a:solidFill>
          <a:latin typeface="Arial"/>
          <a:ea typeface="MS PGothic" panose="020B0600070205080204" pitchFamily="34" charset="-128"/>
          <a:cs typeface="Arial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Symbol" panose="05050102010706020507" pitchFamily="18" charset="2"/>
        <a:defRPr sz="1200" kern="1200">
          <a:solidFill>
            <a:srgbClr val="262A31"/>
          </a:solidFill>
          <a:latin typeface="Arial"/>
          <a:ea typeface="MS PGothic" panose="020B0600070205080204" pitchFamily="34" charset="-128"/>
          <a:cs typeface="Arial"/>
        </a:defRPr>
      </a:lvl1pPr>
      <a:lvl2pPr marL="4572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2pPr>
      <a:lvl3pPr marL="9144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3pPr>
      <a:lvl4pPr marL="1371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4pPr>
      <a:lvl5pPr marL="18288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teachablemachine.withgoogle.com/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t.ly/9D5W6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ralmachine.net/hl/de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www.menti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nti.com/" TargetMode="External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hyperlink" Target="https://www.oncoo.de/157o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ctrTitle"/>
          </p:nvPr>
        </p:nvSpPr>
        <p:spPr bwMode="auto">
          <a:xfrm>
            <a:off x="295275" y="2079625"/>
            <a:ext cx="8093075" cy="14859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800" cap="none" dirty="0">
                <a:latin typeface="Arial" panose="020B0604020202020204" pitchFamily="34" charset="0"/>
                <a:cs typeface="Arial" panose="020B0604020202020204" pitchFamily="34" charset="0"/>
              </a:rPr>
              <a:t>Künstliche Intelligenz</a:t>
            </a:r>
          </a:p>
        </p:txBody>
      </p:sp>
      <p:sp>
        <p:nvSpPr>
          <p:cNvPr id="17414" name="Inhaltsplatzhalter 3"/>
          <p:cNvSpPr>
            <a:spLocks noGrp="1"/>
          </p:cNvSpPr>
          <p:nvPr>
            <p:ph sz="half" idx="4294967295"/>
          </p:nvPr>
        </p:nvSpPr>
        <p:spPr>
          <a:xfrm>
            <a:off x="295275" y="3600450"/>
            <a:ext cx="3744913" cy="695653"/>
          </a:xfrm>
        </p:spPr>
        <p:txBody>
          <a:bodyPr/>
          <a:lstStyle/>
          <a:p>
            <a:pPr marL="0" indent="0" eaLnBrk="1" hangingPunct="1"/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Leipzig</a:t>
            </a:r>
          </a:p>
          <a:p>
            <a:pPr marL="0" indent="0" eaLnBrk="1" hangingPunct="1"/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05.03.2024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37B33A-94C3-BC65-498D-C69A8E882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Klassifikation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549F48-49F5-2F39-C8BB-A790A3978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571750"/>
            <a:ext cx="3299460" cy="1348257"/>
          </a:xfrm>
        </p:spPr>
        <p:txBody>
          <a:bodyPr/>
          <a:lstStyle/>
          <a:p>
            <a:r>
              <a:rPr lang="de-DE" dirty="0"/>
              <a:t>Was braucht man dafür?</a:t>
            </a:r>
          </a:p>
          <a:p>
            <a:pPr lvl="1"/>
            <a:r>
              <a:rPr lang="de-DE" sz="1800" dirty="0"/>
              <a:t>Eingabedaten</a:t>
            </a:r>
          </a:p>
          <a:p>
            <a:pPr lvl="1"/>
            <a:r>
              <a:rPr lang="de-DE" sz="1800" dirty="0"/>
              <a:t>Training</a:t>
            </a:r>
          </a:p>
          <a:p>
            <a:pPr lvl="1"/>
            <a:r>
              <a:rPr lang="de-DE" sz="1800" dirty="0"/>
              <a:t>Testdaten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281650B-CCBC-D43A-6CF2-B3FA6A9D06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CEBE13B4-4F1E-0944-B9B1-9E3AD2B681BF}"/>
              </a:ext>
            </a:extLst>
          </p:cNvPr>
          <p:cNvSpPr txBox="1">
            <a:spLocks/>
          </p:cNvSpPr>
          <p:nvPr/>
        </p:nvSpPr>
        <p:spPr>
          <a:xfrm>
            <a:off x="4235768" y="3543150"/>
            <a:ext cx="3208020" cy="457200"/>
          </a:xfrm>
          <a:prstGeom prst="rect">
            <a:avLst/>
          </a:prstGeom>
        </p:spPr>
        <p:txBody>
          <a:bodyPr anchor="b"/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b="1" kern="1200" cap="all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62A31"/>
                </a:solidFill>
                <a:latin typeface="Arial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62A31"/>
                </a:solidFill>
                <a:latin typeface="Arial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62A31"/>
                </a:solidFill>
                <a:latin typeface="Arial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62A31"/>
                </a:solidFill>
                <a:latin typeface="Arial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Futura" charset="0"/>
                <a:ea typeface="ＭＳ Ｐゴシック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Futura" charset="0"/>
                <a:ea typeface="ＭＳ Ｐゴシック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Futura" charset="0"/>
                <a:ea typeface="ＭＳ Ｐゴシック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Futura" charset="0"/>
                <a:ea typeface="ＭＳ Ｐゴシック" charset="0"/>
              </a:defRPr>
            </a:lvl9pPr>
          </a:lstStyle>
          <a:p>
            <a:r>
              <a:rPr lang="de-DE" dirty="0" err="1"/>
              <a:t>Teachable</a:t>
            </a:r>
            <a:r>
              <a:rPr lang="de-DE" dirty="0"/>
              <a:t> </a:t>
            </a:r>
            <a:r>
              <a:rPr lang="de-DE" dirty="0" err="1"/>
              <a:t>Machine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5F35455-9823-C634-B808-B6825FCB04A0}"/>
              </a:ext>
            </a:extLst>
          </p:cNvPr>
          <p:cNvSpPr txBox="1"/>
          <p:nvPr/>
        </p:nvSpPr>
        <p:spPr>
          <a:xfrm>
            <a:off x="4235768" y="407038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hlinkClick r:id="rId2"/>
              </a:rPr>
              <a:t>https://teachablemachine.withgoogle.com</a:t>
            </a:r>
            <a:r>
              <a:rPr lang="de-DE" dirty="0"/>
              <a:t>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DC7A0D1-B3B2-6A00-DA91-200ADCE077A5}"/>
              </a:ext>
            </a:extLst>
          </p:cNvPr>
          <p:cNvSpPr txBox="1"/>
          <p:nvPr/>
        </p:nvSpPr>
        <p:spPr>
          <a:xfrm>
            <a:off x="457199" y="1187054"/>
            <a:ext cx="8234363" cy="75882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rgbClr val="C00000"/>
            </a:solidFill>
          </a:ln>
        </p:spPr>
        <p:txBody>
          <a:bodyPr>
            <a:noAutofit/>
          </a:bodyPr>
          <a:lstStyle>
            <a:lvl1pPr marL="269875" indent="-269875" eaLnBrk="1" hangingPunct="1">
              <a:spcBef>
                <a:spcPct val="20000"/>
              </a:spcBef>
              <a:buClr>
                <a:srgbClr val="D8413E"/>
              </a:buClr>
              <a:buFont typeface="Symbol" charset="2"/>
              <a:buChar char="-"/>
              <a:defRPr sz="180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14375" indent="-257175" eaLnBrk="1" hangingPunct="1">
              <a:spcBef>
                <a:spcPct val="20000"/>
              </a:spcBef>
              <a:buClr>
                <a:srgbClr val="D8413E"/>
              </a:buClr>
              <a:buFont typeface="Symbol" charset="2"/>
              <a:buChar char="-"/>
              <a:defRPr sz="160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60463" indent="-246063" eaLnBrk="1" hangingPunct="1">
              <a:spcBef>
                <a:spcPct val="20000"/>
              </a:spcBef>
              <a:buClr>
                <a:srgbClr val="D8413E"/>
              </a:buClr>
              <a:buFont typeface="Symbol" charset="2"/>
              <a:buChar char="-"/>
              <a:defRPr sz="160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17663" indent="-246063" eaLnBrk="1" hangingPunct="1">
              <a:spcBef>
                <a:spcPct val="20000"/>
              </a:spcBef>
              <a:buClr>
                <a:srgbClr val="D8413E"/>
              </a:buClr>
              <a:buFont typeface="Symbol" charset="2"/>
              <a:buChar char="-"/>
              <a:defRPr sz="160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63750" indent="-234950" eaLnBrk="1" hangingPunct="1">
              <a:spcBef>
                <a:spcPct val="20000"/>
              </a:spcBef>
              <a:buClr>
                <a:srgbClr val="D8413E"/>
              </a:buClr>
              <a:buFont typeface="Symbol" charset="2"/>
              <a:buChar char="-"/>
              <a:defRPr sz="160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de-DE" dirty="0"/>
              <a:t>Prozess, bei dem Dinge oder Objekte basierend auf bestimmten gemeinsamen Merkmalen oder Eigenschaften in Gruppen (Klassen) eingeteilt werden.</a:t>
            </a:r>
          </a:p>
        </p:txBody>
      </p:sp>
    </p:spTree>
    <p:extLst>
      <p:ext uri="{BB962C8B-B14F-4D97-AF65-F5344CB8AC3E}">
        <p14:creationId xmlns:p14="http://schemas.microsoft.com/office/powerpoint/2010/main" val="2606199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8CD826-CBA6-32CB-FADB-E81B596F0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Fahrschule</a:t>
            </a:r>
          </a:p>
        </p:txBody>
      </p:sp>
      <p:sp>
        <p:nvSpPr>
          <p:cNvPr id="59" name="Inhaltsplatzhalter 58">
            <a:extLst>
              <a:ext uri="{FF2B5EF4-FFF2-40B4-BE49-F238E27FC236}">
                <a16:creationId xmlns:a16="http://schemas.microsoft.com/office/drawing/2014/main" id="{FE18F0AD-63E4-4CCC-7901-B5D76CE0E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223492"/>
            <a:ext cx="2270760" cy="547467"/>
          </a:xfrm>
        </p:spPr>
        <p:txBody>
          <a:bodyPr/>
          <a:lstStyle/>
          <a:p>
            <a:r>
              <a:rPr lang="de-DE" dirty="0"/>
              <a:t>Wer hat Vorfahrt?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B53FF11-8FCE-E0E9-93B3-EA2E2334B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11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799DE8A3-3397-4B86-4115-C00BF74774B2}"/>
              </a:ext>
            </a:extLst>
          </p:cNvPr>
          <p:cNvGrpSpPr/>
          <p:nvPr/>
        </p:nvGrpSpPr>
        <p:grpSpPr>
          <a:xfrm>
            <a:off x="4572000" y="1223492"/>
            <a:ext cx="2712921" cy="2663051"/>
            <a:chOff x="3160986" y="1584434"/>
            <a:chExt cx="2144111" cy="2104697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60E5C94F-0455-284F-368F-053DC495AEE8}"/>
                </a:ext>
              </a:extLst>
            </p:cNvPr>
            <p:cNvSpPr/>
            <p:nvPr/>
          </p:nvSpPr>
          <p:spPr>
            <a:xfrm>
              <a:off x="3160986" y="1584434"/>
              <a:ext cx="2144111" cy="2104697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Kreuz 12">
              <a:extLst>
                <a:ext uri="{FF2B5EF4-FFF2-40B4-BE49-F238E27FC236}">
                  <a16:creationId xmlns:a16="http://schemas.microsoft.com/office/drawing/2014/main" id="{33CFE5C7-EB37-19BB-519E-D290FD015502}"/>
                </a:ext>
              </a:extLst>
            </p:cNvPr>
            <p:cNvSpPr/>
            <p:nvPr/>
          </p:nvSpPr>
          <p:spPr>
            <a:xfrm>
              <a:off x="3160987" y="1584434"/>
              <a:ext cx="2144110" cy="2104696"/>
            </a:xfrm>
            <a:prstGeom prst="plus">
              <a:avLst>
                <a:gd name="adj" fmla="val 35138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FC92041C-91DA-B0DD-D95B-429F91B6D68D}"/>
                </a:ext>
              </a:extLst>
            </p:cNvPr>
            <p:cNvSpPr/>
            <p:nvPr/>
          </p:nvSpPr>
          <p:spPr>
            <a:xfrm>
              <a:off x="3228166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1D615CF4-4DA6-2D36-A5A7-F8497CF1B686}"/>
                </a:ext>
              </a:extLst>
            </p:cNvPr>
            <p:cNvSpPr/>
            <p:nvPr/>
          </p:nvSpPr>
          <p:spPr>
            <a:xfrm>
              <a:off x="3602947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FF4CF95F-F267-3CB8-6B0B-732132C49D78}"/>
                </a:ext>
              </a:extLst>
            </p:cNvPr>
            <p:cNvSpPr/>
            <p:nvPr/>
          </p:nvSpPr>
          <p:spPr>
            <a:xfrm>
              <a:off x="5017420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C5971FE5-1EB0-5500-BC2A-D0D952C96BA5}"/>
                </a:ext>
              </a:extLst>
            </p:cNvPr>
            <p:cNvSpPr/>
            <p:nvPr/>
          </p:nvSpPr>
          <p:spPr>
            <a:xfrm>
              <a:off x="4642639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11EC9237-A050-562E-FFDF-D9C2EEF8A278}"/>
                </a:ext>
              </a:extLst>
            </p:cNvPr>
            <p:cNvSpPr/>
            <p:nvPr/>
          </p:nvSpPr>
          <p:spPr>
            <a:xfrm rot="5400000">
              <a:off x="4114274" y="1721441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A37A8484-4810-4B79-D2EE-B84226EFE161}"/>
                </a:ext>
              </a:extLst>
            </p:cNvPr>
            <p:cNvSpPr/>
            <p:nvPr/>
          </p:nvSpPr>
          <p:spPr>
            <a:xfrm rot="5400000">
              <a:off x="4114274" y="2078968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5010CFDE-DAC9-1BAF-63CE-7C2D97B0E944}"/>
                </a:ext>
              </a:extLst>
            </p:cNvPr>
            <p:cNvSpPr/>
            <p:nvPr/>
          </p:nvSpPr>
          <p:spPr>
            <a:xfrm rot="5400000">
              <a:off x="4114274" y="3479208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1AFAB45A-11E8-EAEB-9BF9-B455C2F4BC06}"/>
                </a:ext>
              </a:extLst>
            </p:cNvPr>
            <p:cNvSpPr/>
            <p:nvPr/>
          </p:nvSpPr>
          <p:spPr>
            <a:xfrm rot="5400000">
              <a:off x="4114274" y="3119756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96ECDA6D-7630-8D89-150E-AE93B65F55EC}"/>
                </a:ext>
              </a:extLst>
            </p:cNvPr>
            <p:cNvSpPr/>
            <p:nvPr/>
          </p:nvSpPr>
          <p:spPr>
            <a:xfrm rot="5400000" flipV="1">
              <a:off x="3610516" y="1893882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8422109B-7739-08B0-28FB-778566B59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3621338" y="1999494"/>
              <a:ext cx="237535" cy="23764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93FDFA5-EE82-62C2-6714-83EE3714CC09}"/>
                </a:ext>
              </a:extLst>
            </p:cNvPr>
            <p:cNvSpPr/>
            <p:nvPr/>
          </p:nvSpPr>
          <p:spPr>
            <a:xfrm flipV="1">
              <a:off x="4815767" y="2095458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4639E002-EE3D-22AE-AFA5-8E20A3F70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6926" y="1999494"/>
              <a:ext cx="237536" cy="237733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994CD474-BEA0-2209-32DD-F569144FD07E}"/>
                </a:ext>
              </a:extLst>
            </p:cNvPr>
            <p:cNvSpPr/>
            <p:nvPr/>
          </p:nvSpPr>
          <p:spPr>
            <a:xfrm rot="5400000" flipV="1">
              <a:off x="4596188" y="3326825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34CCB509-5607-5056-C15D-2916B533E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7057" y="3031603"/>
              <a:ext cx="237535" cy="23764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B1250EBD-7FD7-9B5F-8755-37457053D884}"/>
                </a:ext>
              </a:extLst>
            </p:cNvPr>
            <p:cNvSpPr/>
            <p:nvPr/>
          </p:nvSpPr>
          <p:spPr>
            <a:xfrm flipV="1">
              <a:off x="3385186" y="3134227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CE4C1400-8673-80E4-1CDE-0AD283120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21337" y="3035898"/>
              <a:ext cx="237536" cy="237733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9" name="Gruppieren 48">
            <a:extLst>
              <a:ext uri="{FF2B5EF4-FFF2-40B4-BE49-F238E27FC236}">
                <a16:creationId xmlns:a16="http://schemas.microsoft.com/office/drawing/2014/main" id="{678A5E38-1F10-531A-840F-2C30EFEF0F2F}"/>
              </a:ext>
            </a:extLst>
          </p:cNvPr>
          <p:cNvGrpSpPr/>
          <p:nvPr/>
        </p:nvGrpSpPr>
        <p:grpSpPr>
          <a:xfrm>
            <a:off x="5564523" y="1574856"/>
            <a:ext cx="288830" cy="545091"/>
            <a:chOff x="5059680" y="1858812"/>
            <a:chExt cx="536448" cy="1012404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9485EC4B-B462-C996-902B-68239130F164}"/>
                </a:ext>
              </a:extLst>
            </p:cNvPr>
            <p:cNvSpPr/>
            <p:nvPr/>
          </p:nvSpPr>
          <p:spPr>
            <a:xfrm>
              <a:off x="5059680" y="1858812"/>
              <a:ext cx="536448" cy="1012404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F050FD6F-CD97-AB80-729F-398C11E4A2F7}"/>
                </a:ext>
              </a:extLst>
            </p:cNvPr>
            <p:cNvSpPr/>
            <p:nvPr/>
          </p:nvSpPr>
          <p:spPr>
            <a:xfrm>
              <a:off x="5088255" y="2031418"/>
              <a:ext cx="481966" cy="16489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2745F92A-D71A-AF0A-F57D-91C7962A3477}"/>
                </a:ext>
              </a:extLst>
            </p:cNvPr>
            <p:cNvSpPr/>
            <p:nvPr/>
          </p:nvSpPr>
          <p:spPr>
            <a:xfrm>
              <a:off x="5088255" y="2474219"/>
              <a:ext cx="481966" cy="19506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F65E396A-1876-75AC-60FC-85A01D48796D}"/>
                </a:ext>
              </a:extLst>
            </p:cNvPr>
            <p:cNvSpPr/>
            <p:nvPr/>
          </p:nvSpPr>
          <p:spPr>
            <a:xfrm>
              <a:off x="5059680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41F3F653-834E-8D77-50FE-2708539FCBBC}"/>
                </a:ext>
              </a:extLst>
            </p:cNvPr>
            <p:cNvSpPr/>
            <p:nvPr/>
          </p:nvSpPr>
          <p:spPr>
            <a:xfrm>
              <a:off x="5533263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90DA330A-20D1-87AF-7A60-E67B5CD13C1D}"/>
                </a:ext>
              </a:extLst>
            </p:cNvPr>
            <p:cNvSpPr/>
            <p:nvPr/>
          </p:nvSpPr>
          <p:spPr>
            <a:xfrm>
              <a:off x="5059680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660C526A-7927-E2B4-C527-B78BEEF22DCD}"/>
                </a:ext>
              </a:extLst>
            </p:cNvPr>
            <p:cNvSpPr/>
            <p:nvPr/>
          </p:nvSpPr>
          <p:spPr>
            <a:xfrm>
              <a:off x="5533262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BAC956AC-C83C-E2AE-FCBC-7726947C4693}"/>
              </a:ext>
            </a:extLst>
          </p:cNvPr>
          <p:cNvGrpSpPr/>
          <p:nvPr/>
        </p:nvGrpSpPr>
        <p:grpSpPr>
          <a:xfrm rot="5400000">
            <a:off x="6578179" y="2060220"/>
            <a:ext cx="288830" cy="545091"/>
            <a:chOff x="5059680" y="1858812"/>
            <a:chExt cx="536448" cy="1012404"/>
          </a:xfrm>
        </p:grpSpPr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6F67D8E6-9714-330A-0C16-84F6CFA3ADAF}"/>
                </a:ext>
              </a:extLst>
            </p:cNvPr>
            <p:cNvSpPr/>
            <p:nvPr/>
          </p:nvSpPr>
          <p:spPr>
            <a:xfrm>
              <a:off x="5059680" y="1858812"/>
              <a:ext cx="536448" cy="101240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70F46979-A83D-079F-0946-69C359162FE2}"/>
                </a:ext>
              </a:extLst>
            </p:cNvPr>
            <p:cNvSpPr/>
            <p:nvPr/>
          </p:nvSpPr>
          <p:spPr>
            <a:xfrm>
              <a:off x="5088255" y="2031418"/>
              <a:ext cx="481966" cy="16489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D21CF46B-69D6-04AB-9CD9-A50AAA8A7773}"/>
                </a:ext>
              </a:extLst>
            </p:cNvPr>
            <p:cNvSpPr/>
            <p:nvPr/>
          </p:nvSpPr>
          <p:spPr>
            <a:xfrm>
              <a:off x="5088255" y="2474219"/>
              <a:ext cx="481966" cy="19506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BCDEFDF8-0887-0F68-D63F-D7CAF676B28B}"/>
                </a:ext>
              </a:extLst>
            </p:cNvPr>
            <p:cNvSpPr/>
            <p:nvPr/>
          </p:nvSpPr>
          <p:spPr>
            <a:xfrm>
              <a:off x="5059680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FCF71FCA-B3C6-00CF-1086-03F585D8EE4F}"/>
                </a:ext>
              </a:extLst>
            </p:cNvPr>
            <p:cNvSpPr/>
            <p:nvPr/>
          </p:nvSpPr>
          <p:spPr>
            <a:xfrm>
              <a:off x="5533263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Rechteck 55">
              <a:extLst>
                <a:ext uri="{FF2B5EF4-FFF2-40B4-BE49-F238E27FC236}">
                  <a16:creationId xmlns:a16="http://schemas.microsoft.com/office/drawing/2014/main" id="{692684D1-2EC9-1698-8B66-C17F939EA539}"/>
                </a:ext>
              </a:extLst>
            </p:cNvPr>
            <p:cNvSpPr/>
            <p:nvPr/>
          </p:nvSpPr>
          <p:spPr>
            <a:xfrm>
              <a:off x="5059680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9CECF001-B99E-7CAF-1A75-3A0EF90C1CD3}"/>
                </a:ext>
              </a:extLst>
            </p:cNvPr>
            <p:cNvSpPr/>
            <p:nvPr/>
          </p:nvSpPr>
          <p:spPr>
            <a:xfrm>
              <a:off x="5533262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8" name="Explosion: 8 Zacken 57">
            <a:extLst>
              <a:ext uri="{FF2B5EF4-FFF2-40B4-BE49-F238E27FC236}">
                <a16:creationId xmlns:a16="http://schemas.microsoft.com/office/drawing/2014/main" id="{48D55E1D-4A18-89CE-1F43-33922CFF9A63}"/>
              </a:ext>
            </a:extLst>
          </p:cNvPr>
          <p:cNvSpPr/>
          <p:nvPr/>
        </p:nvSpPr>
        <p:spPr>
          <a:xfrm>
            <a:off x="5637337" y="2094480"/>
            <a:ext cx="511245" cy="545029"/>
          </a:xfrm>
          <a:prstGeom prst="irregularSeal1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6205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6.17284E-7 L -0.00018 0.083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41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93827E-6 L -0.07257 0.0049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28" y="2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93827E-6 L -0.19479 0.0018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40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6.17284E-7 L 0.00052 0.29414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46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  <p:bldLst>
      <p:bldP spid="58" grpId="0" animBg="1"/>
      <p:bldP spid="58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CA8FC-9AB0-5F64-BAC4-3463E6C80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7D736D-0284-EEA6-6FC2-2EB3B9804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Fahrschule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ADB801-8FE6-D6DC-EBBF-2B5F74D518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12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058D54F9-4EE7-4D1C-C14D-995D04A65FA3}"/>
              </a:ext>
            </a:extLst>
          </p:cNvPr>
          <p:cNvGrpSpPr/>
          <p:nvPr/>
        </p:nvGrpSpPr>
        <p:grpSpPr>
          <a:xfrm>
            <a:off x="4572000" y="1223492"/>
            <a:ext cx="2712921" cy="2663051"/>
            <a:chOff x="3160986" y="1584434"/>
            <a:chExt cx="2144111" cy="2104697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B1B9B506-8889-EB37-5024-8556BCBB0C54}"/>
                </a:ext>
              </a:extLst>
            </p:cNvPr>
            <p:cNvSpPr/>
            <p:nvPr/>
          </p:nvSpPr>
          <p:spPr>
            <a:xfrm>
              <a:off x="3160986" y="1584434"/>
              <a:ext cx="2144111" cy="2104697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Kreuz 12">
              <a:extLst>
                <a:ext uri="{FF2B5EF4-FFF2-40B4-BE49-F238E27FC236}">
                  <a16:creationId xmlns:a16="http://schemas.microsoft.com/office/drawing/2014/main" id="{1A80DCF0-6944-6F64-5BA4-1F517A674165}"/>
                </a:ext>
              </a:extLst>
            </p:cNvPr>
            <p:cNvSpPr/>
            <p:nvPr/>
          </p:nvSpPr>
          <p:spPr>
            <a:xfrm>
              <a:off x="3160987" y="1584434"/>
              <a:ext cx="2144110" cy="2104696"/>
            </a:xfrm>
            <a:prstGeom prst="plus">
              <a:avLst>
                <a:gd name="adj" fmla="val 35138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262A1F08-CC2F-2627-ACF0-39C122883394}"/>
                </a:ext>
              </a:extLst>
            </p:cNvPr>
            <p:cNvSpPr/>
            <p:nvPr/>
          </p:nvSpPr>
          <p:spPr>
            <a:xfrm>
              <a:off x="3228166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6E80C12E-EE3E-1147-FD74-5428074F9D32}"/>
                </a:ext>
              </a:extLst>
            </p:cNvPr>
            <p:cNvSpPr/>
            <p:nvPr/>
          </p:nvSpPr>
          <p:spPr>
            <a:xfrm>
              <a:off x="3602947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17C51B8A-20DA-2A57-D65D-D8EF0A359622}"/>
                </a:ext>
              </a:extLst>
            </p:cNvPr>
            <p:cNvSpPr/>
            <p:nvPr/>
          </p:nvSpPr>
          <p:spPr>
            <a:xfrm>
              <a:off x="5017420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25A677D4-7F12-795B-A18D-FB5712F5331F}"/>
                </a:ext>
              </a:extLst>
            </p:cNvPr>
            <p:cNvSpPr/>
            <p:nvPr/>
          </p:nvSpPr>
          <p:spPr>
            <a:xfrm>
              <a:off x="4642639" y="2604135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E65BEC63-BDDF-60D4-EF94-D38009D01E1C}"/>
                </a:ext>
              </a:extLst>
            </p:cNvPr>
            <p:cNvSpPr/>
            <p:nvPr/>
          </p:nvSpPr>
          <p:spPr>
            <a:xfrm rot="5400000">
              <a:off x="4114274" y="1721441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FA5C749-BDFD-9E9B-DD63-47BBFBEFF6B5}"/>
                </a:ext>
              </a:extLst>
            </p:cNvPr>
            <p:cNvSpPr/>
            <p:nvPr/>
          </p:nvSpPr>
          <p:spPr>
            <a:xfrm rot="5400000">
              <a:off x="4114274" y="2078968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358DA34-42FE-5C73-CB39-7C734457BE1A}"/>
                </a:ext>
              </a:extLst>
            </p:cNvPr>
            <p:cNvSpPr/>
            <p:nvPr/>
          </p:nvSpPr>
          <p:spPr>
            <a:xfrm rot="5400000">
              <a:off x="4114274" y="3479208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7A2CC9BD-BA65-4899-4634-66B421148196}"/>
                </a:ext>
              </a:extLst>
            </p:cNvPr>
            <p:cNvSpPr/>
            <p:nvPr/>
          </p:nvSpPr>
          <p:spPr>
            <a:xfrm rot="5400000">
              <a:off x="4114274" y="3119756"/>
              <a:ext cx="237534" cy="647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F49C4EDB-820A-7AB1-526A-94E5C6FD22BB}"/>
                </a:ext>
              </a:extLst>
            </p:cNvPr>
            <p:cNvSpPr/>
            <p:nvPr/>
          </p:nvSpPr>
          <p:spPr>
            <a:xfrm rot="5400000" flipV="1">
              <a:off x="3610516" y="1893882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315FDB76-3E45-B3B7-540A-F19520BE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3621338" y="1999494"/>
              <a:ext cx="237535" cy="23764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BC26E3E5-A47D-2A2B-F054-25A0587A6BD5}"/>
                </a:ext>
              </a:extLst>
            </p:cNvPr>
            <p:cNvSpPr/>
            <p:nvPr/>
          </p:nvSpPr>
          <p:spPr>
            <a:xfrm flipV="1">
              <a:off x="4815767" y="2095458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50CEE5A4-E3B8-8ECC-7616-BDA148313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6926" y="1999494"/>
              <a:ext cx="237536" cy="237733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4105F0AF-1E5E-29DE-D1CA-23A52FE4AE0F}"/>
                </a:ext>
              </a:extLst>
            </p:cNvPr>
            <p:cNvSpPr/>
            <p:nvPr/>
          </p:nvSpPr>
          <p:spPr>
            <a:xfrm rot="5400000" flipV="1">
              <a:off x="4596188" y="3326825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34CDF843-9F35-3B16-C460-884B302D9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7057" y="3031603"/>
              <a:ext cx="237535" cy="23764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4146A417-810D-1C53-5314-345F27637727}"/>
                </a:ext>
              </a:extLst>
            </p:cNvPr>
            <p:cNvSpPr/>
            <p:nvPr/>
          </p:nvSpPr>
          <p:spPr>
            <a:xfrm flipV="1">
              <a:off x="3385186" y="3134227"/>
              <a:ext cx="259012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90593BF9-104F-D475-AB61-B8D0743FB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21337" y="3035898"/>
              <a:ext cx="237536" cy="237733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E524C5A9-4C0F-93D1-9FB8-4AF6CB26D083}"/>
              </a:ext>
            </a:extLst>
          </p:cNvPr>
          <p:cNvGrpSpPr/>
          <p:nvPr/>
        </p:nvGrpSpPr>
        <p:grpSpPr>
          <a:xfrm rot="10800000">
            <a:off x="6036421" y="2966541"/>
            <a:ext cx="288830" cy="545091"/>
            <a:chOff x="5059680" y="1858812"/>
            <a:chExt cx="536448" cy="1012404"/>
          </a:xfrm>
        </p:grpSpPr>
        <p:sp>
          <p:nvSpPr>
            <p:cNvPr id="51" name="Rechteck 50">
              <a:extLst>
                <a:ext uri="{FF2B5EF4-FFF2-40B4-BE49-F238E27FC236}">
                  <a16:creationId xmlns:a16="http://schemas.microsoft.com/office/drawing/2014/main" id="{B7E84007-D9DE-F1D6-E949-4096C3476209}"/>
                </a:ext>
              </a:extLst>
            </p:cNvPr>
            <p:cNvSpPr/>
            <p:nvPr/>
          </p:nvSpPr>
          <p:spPr>
            <a:xfrm>
              <a:off x="5059680" y="1858812"/>
              <a:ext cx="536448" cy="101240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2" name="Rechteck 51">
              <a:extLst>
                <a:ext uri="{FF2B5EF4-FFF2-40B4-BE49-F238E27FC236}">
                  <a16:creationId xmlns:a16="http://schemas.microsoft.com/office/drawing/2014/main" id="{045CADD5-5206-3D39-6E31-4279C9D8886A}"/>
                </a:ext>
              </a:extLst>
            </p:cNvPr>
            <p:cNvSpPr/>
            <p:nvPr/>
          </p:nvSpPr>
          <p:spPr>
            <a:xfrm>
              <a:off x="5088255" y="2031418"/>
              <a:ext cx="481966" cy="16489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1BD314A1-F5F2-E2B8-BDF8-BE40CC8249BC}"/>
                </a:ext>
              </a:extLst>
            </p:cNvPr>
            <p:cNvSpPr/>
            <p:nvPr/>
          </p:nvSpPr>
          <p:spPr>
            <a:xfrm>
              <a:off x="5088255" y="2474219"/>
              <a:ext cx="481966" cy="19506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916A4678-7556-C2E3-2178-D6D78EB7E195}"/>
                </a:ext>
              </a:extLst>
            </p:cNvPr>
            <p:cNvSpPr/>
            <p:nvPr/>
          </p:nvSpPr>
          <p:spPr>
            <a:xfrm>
              <a:off x="5059680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1E17E69C-444E-779D-8055-D4CB4785277F}"/>
                </a:ext>
              </a:extLst>
            </p:cNvPr>
            <p:cNvSpPr/>
            <p:nvPr/>
          </p:nvSpPr>
          <p:spPr>
            <a:xfrm>
              <a:off x="5533263" y="1858812"/>
              <a:ext cx="62865" cy="71509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Rechteck 55">
              <a:extLst>
                <a:ext uri="{FF2B5EF4-FFF2-40B4-BE49-F238E27FC236}">
                  <a16:creationId xmlns:a16="http://schemas.microsoft.com/office/drawing/2014/main" id="{115D7801-A3E9-ABEB-5D04-06ABC94CA4E4}"/>
                </a:ext>
              </a:extLst>
            </p:cNvPr>
            <p:cNvSpPr/>
            <p:nvPr/>
          </p:nvSpPr>
          <p:spPr>
            <a:xfrm>
              <a:off x="5059680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E430B5C0-9C3B-6E35-710D-AAD3BA194F99}"/>
                </a:ext>
              </a:extLst>
            </p:cNvPr>
            <p:cNvSpPr/>
            <p:nvPr/>
          </p:nvSpPr>
          <p:spPr>
            <a:xfrm>
              <a:off x="5533262" y="2799707"/>
              <a:ext cx="62865" cy="7150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1CB2BF0B-AC28-23AD-64C6-2DAC242E8F6C}"/>
              </a:ext>
            </a:extLst>
          </p:cNvPr>
          <p:cNvGrpSpPr/>
          <p:nvPr/>
        </p:nvGrpSpPr>
        <p:grpSpPr>
          <a:xfrm>
            <a:off x="4929803" y="2569954"/>
            <a:ext cx="610925" cy="357000"/>
            <a:chOff x="1868830" y="2784809"/>
            <a:chExt cx="610925" cy="357000"/>
          </a:xfrm>
        </p:grpSpPr>
        <p:grpSp>
          <p:nvGrpSpPr>
            <p:cNvPr id="49" name="Gruppieren 48">
              <a:extLst>
                <a:ext uri="{FF2B5EF4-FFF2-40B4-BE49-F238E27FC236}">
                  <a16:creationId xmlns:a16="http://schemas.microsoft.com/office/drawing/2014/main" id="{C048AD1A-0279-23E5-881A-FD3B4D7ADC72}"/>
                </a:ext>
              </a:extLst>
            </p:cNvPr>
            <p:cNvGrpSpPr/>
            <p:nvPr/>
          </p:nvGrpSpPr>
          <p:grpSpPr>
            <a:xfrm rot="16200000">
              <a:off x="1996961" y="2724848"/>
              <a:ext cx="288830" cy="545091"/>
              <a:chOff x="5059680" y="1858812"/>
              <a:chExt cx="536448" cy="1012404"/>
            </a:xfrm>
          </p:grpSpPr>
          <p:sp>
            <p:nvSpPr>
              <p:cNvPr id="32" name="Rechteck 31">
                <a:extLst>
                  <a:ext uri="{FF2B5EF4-FFF2-40B4-BE49-F238E27FC236}">
                    <a16:creationId xmlns:a16="http://schemas.microsoft.com/office/drawing/2014/main" id="{ADDD64E0-C91C-6AF2-0DFF-2D8D262AE0F4}"/>
                  </a:ext>
                </a:extLst>
              </p:cNvPr>
              <p:cNvSpPr/>
              <p:nvPr/>
            </p:nvSpPr>
            <p:spPr>
              <a:xfrm>
                <a:off x="5059680" y="1858812"/>
                <a:ext cx="536448" cy="1012404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4" name="Rechteck 33">
                <a:extLst>
                  <a:ext uri="{FF2B5EF4-FFF2-40B4-BE49-F238E27FC236}">
                    <a16:creationId xmlns:a16="http://schemas.microsoft.com/office/drawing/2014/main" id="{3A75A439-EFF4-C215-0753-A2B33CC39B53}"/>
                  </a:ext>
                </a:extLst>
              </p:cNvPr>
              <p:cNvSpPr/>
              <p:nvPr/>
            </p:nvSpPr>
            <p:spPr>
              <a:xfrm>
                <a:off x="5088255" y="2031418"/>
                <a:ext cx="481966" cy="16489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5" name="Rechteck 34">
                <a:extLst>
                  <a:ext uri="{FF2B5EF4-FFF2-40B4-BE49-F238E27FC236}">
                    <a16:creationId xmlns:a16="http://schemas.microsoft.com/office/drawing/2014/main" id="{928B6212-2D7B-CFA7-DE31-1E32DEC40298}"/>
                  </a:ext>
                </a:extLst>
              </p:cNvPr>
              <p:cNvSpPr/>
              <p:nvPr/>
            </p:nvSpPr>
            <p:spPr>
              <a:xfrm>
                <a:off x="5088255" y="2474219"/>
                <a:ext cx="481966" cy="19506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6" name="Rechteck 35">
                <a:extLst>
                  <a:ext uri="{FF2B5EF4-FFF2-40B4-BE49-F238E27FC236}">
                    <a16:creationId xmlns:a16="http://schemas.microsoft.com/office/drawing/2014/main" id="{57620158-7B74-0CBB-538F-08D516B83439}"/>
                  </a:ext>
                </a:extLst>
              </p:cNvPr>
              <p:cNvSpPr/>
              <p:nvPr/>
            </p:nvSpPr>
            <p:spPr>
              <a:xfrm>
                <a:off x="5059680" y="1858812"/>
                <a:ext cx="62865" cy="71509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B1725FEF-C245-5706-4844-F14DF8D4C09D}"/>
                  </a:ext>
                </a:extLst>
              </p:cNvPr>
              <p:cNvSpPr/>
              <p:nvPr/>
            </p:nvSpPr>
            <p:spPr>
              <a:xfrm>
                <a:off x="5533263" y="1858812"/>
                <a:ext cx="62865" cy="71509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" name="Rechteck 37">
                <a:extLst>
                  <a:ext uri="{FF2B5EF4-FFF2-40B4-BE49-F238E27FC236}">
                    <a16:creationId xmlns:a16="http://schemas.microsoft.com/office/drawing/2014/main" id="{3275E928-8FDF-7C8C-4CA7-35F644AC396B}"/>
                  </a:ext>
                </a:extLst>
              </p:cNvPr>
              <p:cNvSpPr/>
              <p:nvPr/>
            </p:nvSpPr>
            <p:spPr>
              <a:xfrm>
                <a:off x="5059680" y="2799707"/>
                <a:ext cx="62865" cy="71509"/>
              </a:xfrm>
              <a:prstGeom prst="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Rechteck 38">
                <a:extLst>
                  <a:ext uri="{FF2B5EF4-FFF2-40B4-BE49-F238E27FC236}">
                    <a16:creationId xmlns:a16="http://schemas.microsoft.com/office/drawing/2014/main" id="{6307FBB6-E9CF-97B9-F401-A3E5951F3462}"/>
                  </a:ext>
                </a:extLst>
              </p:cNvPr>
              <p:cNvSpPr/>
              <p:nvPr/>
            </p:nvSpPr>
            <p:spPr>
              <a:xfrm>
                <a:off x="5533262" y="2799707"/>
                <a:ext cx="62865" cy="71509"/>
              </a:xfrm>
              <a:prstGeom prst="rect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cxnSp>
          <p:nvCxnSpPr>
            <p:cNvPr id="5" name="Gerader Verbinder 4">
              <a:extLst>
                <a:ext uri="{FF2B5EF4-FFF2-40B4-BE49-F238E27FC236}">
                  <a16:creationId xmlns:a16="http://schemas.microsoft.com/office/drawing/2014/main" id="{DC3819BE-2980-4FFD-1A4F-E45F0EF990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75420" y="2784809"/>
              <a:ext cx="18636" cy="51416"/>
            </a:xfrm>
            <a:prstGeom prst="line">
              <a:avLst/>
            </a:prstGeom>
            <a:ln>
              <a:solidFill>
                <a:srgbClr val="FFFF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84179A03-4EF0-8491-BCAC-F6865BB085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16859" y="2799208"/>
              <a:ext cx="22889" cy="44592"/>
            </a:xfrm>
            <a:prstGeom prst="line">
              <a:avLst/>
            </a:prstGeom>
            <a:ln>
              <a:solidFill>
                <a:srgbClr val="FFFF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4D7B22EA-D192-AD72-86BA-E2590BFD4C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8877" y="2856190"/>
              <a:ext cx="50878" cy="14477"/>
            </a:xfrm>
            <a:prstGeom prst="line">
              <a:avLst/>
            </a:prstGeom>
            <a:ln>
              <a:solidFill>
                <a:srgbClr val="FFFF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Explosion: 8 Zacken 41">
            <a:extLst>
              <a:ext uri="{FF2B5EF4-FFF2-40B4-BE49-F238E27FC236}">
                <a16:creationId xmlns:a16="http://schemas.microsoft.com/office/drawing/2014/main" id="{F5FB6C05-D440-923F-DF6E-DEC151077604}"/>
              </a:ext>
            </a:extLst>
          </p:cNvPr>
          <p:cNvSpPr/>
          <p:nvPr/>
        </p:nvSpPr>
        <p:spPr>
          <a:xfrm>
            <a:off x="5760756" y="2311838"/>
            <a:ext cx="511245" cy="545029"/>
          </a:xfrm>
          <a:prstGeom prst="irregularSeal1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Inhaltsplatzhalter 58">
            <a:extLst>
              <a:ext uri="{FF2B5EF4-FFF2-40B4-BE49-F238E27FC236}">
                <a16:creationId xmlns:a16="http://schemas.microsoft.com/office/drawing/2014/main" id="{44529452-77E7-7617-1F93-084E2B7E7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223492"/>
            <a:ext cx="2270760" cy="547467"/>
          </a:xfrm>
        </p:spPr>
        <p:txBody>
          <a:bodyPr/>
          <a:lstStyle/>
          <a:p>
            <a:r>
              <a:rPr lang="de-DE" dirty="0"/>
              <a:t>Wer hat Vorfahrt?</a:t>
            </a:r>
          </a:p>
        </p:txBody>
      </p:sp>
    </p:spTree>
    <p:extLst>
      <p:ext uri="{BB962C8B-B14F-4D97-AF65-F5344CB8AC3E}">
        <p14:creationId xmlns:p14="http://schemas.microsoft.com/office/powerpoint/2010/main" val="3982197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7.40741E-7 L 0.05034 7.40741E-7 C 0.07291 7.40741E-7 0.10069 -0.06266 0.10069 -0.11327 L 0.10069 -0.22654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" y="-1132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94444E-6 3.7037E-7 L -0.00052 -0.1530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" y="-76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3.7037E-7 L 1.94444E-6 -0.09352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691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5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7.40741E-7 L 0.03454 7.40741E-7 C 0.05 7.40741E-7 0.06909 -0.00926 0.06909 -0.01667 L 0.06909 -0.03303 " pathEditMode="relative" rAng="0" ptsTypes="AAAA">
                                      <p:cBhvr>
                                        <p:cTn id="17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55" y="-1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</p:childTnLst>
        </p:cTn>
      </p:par>
    </p:tnLst>
    <p:bldLst>
      <p:bldP spid="42" grpId="0" animBg="1"/>
      <p:bldP spid="42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743220-C53A-4718-9633-B7D2A8DB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Bildformate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D3488C-B6F4-CCED-1B98-6CEE08B74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23493"/>
            <a:ext cx="8234363" cy="519964"/>
          </a:xfrm>
        </p:spPr>
        <p:txBody>
          <a:bodyPr/>
          <a:lstStyle/>
          <a:p>
            <a:r>
              <a:rPr lang="de-DE" dirty="0"/>
              <a:t>Welche Bildformate kennt ihr?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BF1BC71-BF75-6B5C-79B1-F2C6B717A3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13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6F2D28CF-7A26-7F9A-B6CB-B2F7ABF0F4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0570569"/>
              </p:ext>
            </p:extLst>
          </p:nvPr>
        </p:nvGraphicFramePr>
        <p:xfrm>
          <a:off x="963168" y="1903326"/>
          <a:ext cx="7217664" cy="22199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63205">
                  <a:extLst>
                    <a:ext uri="{9D8B030D-6E8A-4147-A177-3AD203B41FA5}">
                      <a16:colId xmlns:a16="http://schemas.microsoft.com/office/drawing/2014/main" val="195638998"/>
                    </a:ext>
                  </a:extLst>
                </a:gridCol>
                <a:gridCol w="5254459">
                  <a:extLst>
                    <a:ext uri="{9D8B030D-6E8A-4147-A177-3AD203B41FA5}">
                      <a16:colId xmlns:a16="http://schemas.microsoft.com/office/drawing/2014/main" val="5502761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.</a:t>
                      </a:r>
                      <a:r>
                        <a:rPr lang="de-DE" dirty="0" err="1"/>
                        <a:t>jpg</a:t>
                      </a:r>
                      <a:r>
                        <a:rPr lang="de-DE" dirty="0"/>
                        <a:t>/ .</a:t>
                      </a:r>
                      <a:r>
                        <a:rPr lang="de-DE" dirty="0" err="1"/>
                        <a:t>jpeg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Allgemeine Bilder (Pixelgrafiken)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1196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.</a:t>
                      </a:r>
                      <a:r>
                        <a:rPr lang="de-DE" dirty="0" err="1"/>
                        <a:t>png</a:t>
                      </a:r>
                      <a:r>
                        <a:rPr lang="de-DE" dirty="0"/>
                        <a:t>/ .</a:t>
                      </a:r>
                      <a:r>
                        <a:rPr lang="de-DE" dirty="0" err="1"/>
                        <a:t>svg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Logos, Icons (Vektorgrafiken)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6244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.</a:t>
                      </a:r>
                      <a:r>
                        <a:rPr lang="de-DE" dirty="0" err="1"/>
                        <a:t>bmp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Weniger verbreitet (professionelles Umfeld)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7826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.</a:t>
                      </a:r>
                      <a:r>
                        <a:rPr lang="de-DE" dirty="0" err="1"/>
                        <a:t>gif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Kurze Animationen, einfache Grafiken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8191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.</a:t>
                      </a:r>
                      <a:r>
                        <a:rPr lang="de-DE" dirty="0" err="1"/>
                        <a:t>webp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Grafiken aus dem Internet (gute Kompression)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1974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.</a:t>
                      </a:r>
                      <a:r>
                        <a:rPr lang="de-DE" dirty="0" err="1"/>
                        <a:t>heic</a:t>
                      </a:r>
                      <a:endParaRPr lang="de-D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Neueres Format (Apple)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76059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235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52A75-B583-1043-DA77-A7467B316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Gruppenarbeit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91D76E-51EF-D474-54DB-2FC5B0934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Setzt euch in eurer Gruppe zusammen.</a:t>
            </a:r>
          </a:p>
          <a:p>
            <a:endParaRPr lang="de-DE" dirty="0"/>
          </a:p>
          <a:p>
            <a:r>
              <a:rPr lang="de-DE" dirty="0"/>
              <a:t>Überlegt euch, wie eure Bilder aussehen sollen.</a:t>
            </a:r>
          </a:p>
          <a:p>
            <a:pPr lvl="1"/>
            <a:r>
              <a:rPr lang="de-DE" sz="1800" dirty="0"/>
              <a:t>Welche Kriterien müssen die Bilder erfüllen, damit die KI gut damit arbeiten kann?</a:t>
            </a:r>
          </a:p>
          <a:p>
            <a:endParaRPr lang="de-DE" dirty="0"/>
          </a:p>
          <a:p>
            <a:r>
              <a:rPr lang="de-DE" dirty="0"/>
              <a:t>Haltet eure Überlegungen auf einem Blatt Papier fest.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7A35BA-F462-A6BC-21ED-8D2830C780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14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1E2B9081-A552-EC4A-C374-0A7ED50D8D9F}"/>
              </a:ext>
            </a:extLst>
          </p:cNvPr>
          <p:cNvGrpSpPr/>
          <p:nvPr/>
        </p:nvGrpSpPr>
        <p:grpSpPr>
          <a:xfrm>
            <a:off x="7224126" y="3860031"/>
            <a:ext cx="805969" cy="660121"/>
            <a:chOff x="123356" y="-15204"/>
            <a:chExt cx="3540199" cy="2898181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1003CCE3-68B7-5FBE-3B51-611FD77271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8073" y="-15204"/>
              <a:ext cx="2270760" cy="22707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Textfeld 1">
              <a:extLst>
                <a:ext uri="{FF2B5EF4-FFF2-40B4-BE49-F238E27FC236}">
                  <a16:creationId xmlns:a16="http://schemas.microsoft.com/office/drawing/2014/main" id="{B2463FEF-ABB4-40DE-172B-55D7EA53762E}"/>
                </a:ext>
              </a:extLst>
            </p:cNvPr>
            <p:cNvSpPr txBox="1"/>
            <p:nvPr/>
          </p:nvSpPr>
          <p:spPr>
            <a:xfrm>
              <a:off x="123356" y="2401382"/>
              <a:ext cx="3540199" cy="481595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000"/>
                </a:spcAft>
              </a:pPr>
              <a:r>
                <a:rPr lang="de-DE" sz="700" i="1" kern="100" dirty="0">
                  <a:solidFill>
                    <a:srgbClr val="44546A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Vorfahrt gewähren</a:t>
              </a:r>
            </a:p>
          </p:txBody>
        </p: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AF218BB7-C9AF-3226-41CD-9A07B395FB70}"/>
              </a:ext>
            </a:extLst>
          </p:cNvPr>
          <p:cNvGrpSpPr/>
          <p:nvPr/>
        </p:nvGrpSpPr>
        <p:grpSpPr>
          <a:xfrm>
            <a:off x="8147168" y="3860031"/>
            <a:ext cx="651291" cy="677262"/>
            <a:chOff x="0" y="-1261635"/>
            <a:chExt cx="3072218" cy="3192082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8E9DF5F9-FD9F-91E9-355D-7246F0883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6814" y="-1261635"/>
              <a:ext cx="2438590" cy="243858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Textfeld 1">
              <a:extLst>
                <a:ext uri="{FF2B5EF4-FFF2-40B4-BE49-F238E27FC236}">
                  <a16:creationId xmlns:a16="http://schemas.microsoft.com/office/drawing/2014/main" id="{84538F00-4ED6-41C1-0954-EF1AF0F29E99}"/>
                </a:ext>
              </a:extLst>
            </p:cNvPr>
            <p:cNvSpPr txBox="1"/>
            <p:nvPr/>
          </p:nvSpPr>
          <p:spPr>
            <a:xfrm>
              <a:off x="0" y="1333499"/>
              <a:ext cx="3072218" cy="596948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000"/>
                </a:spcAft>
              </a:pPr>
              <a:r>
                <a:rPr lang="de-DE" sz="700" i="1" kern="100" dirty="0">
                  <a:solidFill>
                    <a:srgbClr val="44546A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Vorfahrtsstraße</a:t>
              </a:r>
            </a:p>
          </p:txBody>
        </p:sp>
      </p:grpSp>
      <p:pic>
        <p:nvPicPr>
          <p:cNvPr id="12" name="Grafik 11" descr="Uhr mit einfarbiger Füllung">
            <a:extLst>
              <a:ext uri="{FF2B5EF4-FFF2-40B4-BE49-F238E27FC236}">
                <a16:creationId xmlns:a16="http://schemas.microsoft.com/office/drawing/2014/main" id="{2DBE184A-9B76-540A-27DA-0E32F88901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68627" y="59709"/>
            <a:ext cx="692498" cy="692498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7BED46BA-F442-AA8F-D9AD-6DE6D82EACC8}"/>
              </a:ext>
            </a:extLst>
          </p:cNvPr>
          <p:cNvSpPr txBox="1"/>
          <p:nvPr/>
        </p:nvSpPr>
        <p:spPr>
          <a:xfrm>
            <a:off x="8061125" y="271585"/>
            <a:ext cx="69249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i="0" dirty="0">
                <a:latin typeface="+mn-lt"/>
                <a:cs typeface="Arial" panose="020B0604020202020204" pitchFamily="34" charset="0"/>
              </a:rPr>
              <a:t>10 min</a:t>
            </a:r>
          </a:p>
        </p:txBody>
      </p:sp>
    </p:spTree>
    <p:extLst>
      <p:ext uri="{BB962C8B-B14F-4D97-AF65-F5344CB8AC3E}">
        <p14:creationId xmlns:p14="http://schemas.microsoft.com/office/powerpoint/2010/main" val="37367506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73E72E-43B1-EB72-148A-1C23B84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Hausaufgabe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5D1F76-E528-57C4-4160-3C69B411A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Bis zum 19.03.</a:t>
            </a:r>
          </a:p>
          <a:p>
            <a:r>
              <a:rPr lang="de-DE" dirty="0"/>
              <a:t>Fotografiert bis zur nächsten Stunde jeweils </a:t>
            </a:r>
            <a:r>
              <a:rPr lang="de-DE" b="1" dirty="0"/>
              <a:t>5-mal</a:t>
            </a:r>
            <a:r>
              <a:rPr lang="de-DE" dirty="0"/>
              <a:t> die Schilder</a:t>
            </a:r>
          </a:p>
          <a:p>
            <a:r>
              <a:rPr lang="de-DE" b="1" dirty="0"/>
              <a:t>Achtet auf den Straßenverkehr!</a:t>
            </a:r>
          </a:p>
          <a:p>
            <a:pPr marL="0" indent="0">
              <a:buNone/>
            </a:pPr>
            <a:endParaRPr lang="de-DE" b="1" dirty="0"/>
          </a:p>
          <a:p>
            <a:r>
              <a:rPr lang="de-DE" dirty="0"/>
              <a:t>Bringt die Bilder auf einem Stick nächste Stunde mit.</a:t>
            </a:r>
          </a:p>
          <a:p>
            <a:r>
              <a:rPr lang="de-DE" dirty="0"/>
              <a:t>Sortiert die Bilder bereits in zwei Ordner.</a:t>
            </a:r>
          </a:p>
          <a:p>
            <a:r>
              <a:rPr lang="de-DE" dirty="0"/>
              <a:t>Achtet auf die </a:t>
            </a:r>
            <a:r>
              <a:rPr lang="de-DE" b="1" dirty="0"/>
              <a:t>Bildformate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5C16E1A-CC86-025F-E63E-9A6186C246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15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1334688-BA20-5B21-351C-CFF2587BB6D2}"/>
              </a:ext>
            </a:extLst>
          </p:cNvPr>
          <p:cNvGrpSpPr/>
          <p:nvPr/>
        </p:nvGrpSpPr>
        <p:grpSpPr>
          <a:xfrm>
            <a:off x="5369710" y="3136869"/>
            <a:ext cx="1738745" cy="1424102"/>
            <a:chOff x="123356" y="-15204"/>
            <a:chExt cx="3540199" cy="2898181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FC71B09C-585E-AEF4-DC53-EE72539B0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8073" y="-15204"/>
              <a:ext cx="2270761" cy="22707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Textfeld 1">
              <a:extLst>
                <a:ext uri="{FF2B5EF4-FFF2-40B4-BE49-F238E27FC236}">
                  <a16:creationId xmlns:a16="http://schemas.microsoft.com/office/drawing/2014/main" id="{2535A53E-3D7F-CE9C-E383-2D54934DF819}"/>
                </a:ext>
              </a:extLst>
            </p:cNvPr>
            <p:cNvSpPr txBox="1"/>
            <p:nvPr/>
          </p:nvSpPr>
          <p:spPr>
            <a:xfrm>
              <a:off x="123356" y="2401382"/>
              <a:ext cx="3540199" cy="481595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000"/>
                </a:spcAft>
              </a:pPr>
              <a:r>
                <a:rPr lang="de-DE" sz="1400" i="1" kern="100" dirty="0">
                  <a:solidFill>
                    <a:srgbClr val="44546A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Vorfahrt gewähren</a:t>
              </a:r>
            </a:p>
          </p:txBody>
        </p:sp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B66301BF-E37D-FEE0-AD2D-E85A4C62ABDD}"/>
              </a:ext>
            </a:extLst>
          </p:cNvPr>
          <p:cNvGrpSpPr/>
          <p:nvPr/>
        </p:nvGrpSpPr>
        <p:grpSpPr>
          <a:xfrm>
            <a:off x="7281748" y="3136480"/>
            <a:ext cx="1405052" cy="1382771"/>
            <a:chOff x="0" y="-1261635"/>
            <a:chExt cx="3072218" cy="3020997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D9795237-A50E-4325-6469-8BB590851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6814" y="-1261635"/>
              <a:ext cx="2438590" cy="243858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Textfeld 1">
              <a:extLst>
                <a:ext uri="{FF2B5EF4-FFF2-40B4-BE49-F238E27FC236}">
                  <a16:creationId xmlns:a16="http://schemas.microsoft.com/office/drawing/2014/main" id="{86394198-11EB-2F5F-A2C2-6F32BC413451}"/>
                </a:ext>
              </a:extLst>
            </p:cNvPr>
            <p:cNvSpPr txBox="1"/>
            <p:nvPr/>
          </p:nvSpPr>
          <p:spPr>
            <a:xfrm>
              <a:off x="0" y="1333501"/>
              <a:ext cx="3072218" cy="425861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000"/>
                </a:spcAft>
              </a:pPr>
              <a:r>
                <a:rPr lang="de-DE" sz="1400" i="1" kern="100" dirty="0">
                  <a:solidFill>
                    <a:srgbClr val="44546A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Vorfahrtsstraße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2189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0A16359F-3100-22AB-5A2D-712811E29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Rückmeldung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F9C4EB9-B5EA-0D07-73FC-1A2B23966ACC}"/>
              </a:ext>
            </a:extLst>
          </p:cNvPr>
          <p:cNvSpPr txBox="1"/>
          <p:nvPr/>
        </p:nvSpPr>
        <p:spPr>
          <a:xfrm>
            <a:off x="457200" y="2387083"/>
            <a:ext cx="5532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i="0" dirty="0">
                <a:solidFill>
                  <a:srgbClr val="333333"/>
                </a:solidFill>
                <a:effectLst/>
                <a:latin typeface="Ubuntu" panose="020B0504030602030204" pitchFamily="34" charset="0"/>
                <a:hlinkClick r:id="rId2"/>
              </a:rPr>
              <a:t>https://t.ly/9D5W6</a:t>
            </a:r>
            <a:r>
              <a:rPr lang="de-DE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</a:t>
            </a:r>
            <a:endParaRPr lang="de-DE" dirty="0">
              <a:latin typeface="+mj-lt"/>
            </a:endParaRP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4678B924-C14E-4CFF-6877-CF55136D63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</p:spPr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16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6BAA0AE-1172-ACB3-39EF-D147F1122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5480" y="1284446"/>
            <a:ext cx="2574608" cy="257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96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D90D41-B292-2FC4-09E3-E6F1CED3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Diskussion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A26AEF-65E0-26F9-499A-90CFA21B2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Wie soll sich die KI entscheiden?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>
                <a:hlinkClick r:id="rId2"/>
              </a:rPr>
              <a:t>https://www.moralmachine.net/hl/de</a:t>
            </a:r>
            <a:r>
              <a:rPr lang="de-DE" dirty="0"/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560ED9-25E1-355D-05AD-34362D377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18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399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57E7795-5A55-9ED7-6FDF-21C82E98D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i="1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„Wichtig für das Erstellen von KI ist:“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423E25E5-4D1D-4962-32CE-45ED07027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223492"/>
            <a:ext cx="4308764" cy="3379199"/>
          </a:xfrm>
        </p:spPr>
        <p:txBody>
          <a:bodyPr/>
          <a:lstStyle/>
          <a:p>
            <a:endParaRPr lang="de-DE" dirty="0"/>
          </a:p>
          <a:p>
            <a:endParaRPr lang="de-DE" dirty="0"/>
          </a:p>
          <a:p>
            <a:r>
              <a:rPr lang="de-DE" dirty="0">
                <a:hlinkClick r:id="rId2"/>
              </a:rPr>
              <a:t>www.menti.com</a:t>
            </a:r>
            <a:r>
              <a:rPr lang="de-DE" dirty="0"/>
              <a:t> </a:t>
            </a:r>
          </a:p>
          <a:p>
            <a:endParaRPr lang="de-DE" dirty="0"/>
          </a:p>
          <a:p>
            <a:r>
              <a:rPr lang="de-DE" dirty="0"/>
              <a:t>Code: </a:t>
            </a:r>
            <a:r>
              <a:rPr lang="de-DE" b="1" dirty="0"/>
              <a:t>3598 873</a:t>
            </a:r>
          </a:p>
          <a:p>
            <a:endParaRPr lang="de-DE" i="1" dirty="0"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Grafik 5" descr="Uhr mit einfarbiger Füllung">
            <a:extLst>
              <a:ext uri="{FF2B5EF4-FFF2-40B4-BE49-F238E27FC236}">
                <a16:creationId xmlns:a16="http://schemas.microsoft.com/office/drawing/2014/main" id="{62CB150A-62ED-9E85-EB4B-83C022F6BB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68627" y="59709"/>
            <a:ext cx="692498" cy="69249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36B1962C-5291-B492-7D72-CFBF20CCCEA3}"/>
              </a:ext>
            </a:extLst>
          </p:cNvPr>
          <p:cNvSpPr txBox="1"/>
          <p:nvPr/>
        </p:nvSpPr>
        <p:spPr>
          <a:xfrm>
            <a:off x="8061125" y="271585"/>
            <a:ext cx="56425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5</a:t>
            </a:r>
            <a:r>
              <a:rPr lang="de-DE" i="0" dirty="0">
                <a:latin typeface="+mn-lt"/>
                <a:cs typeface="Arial" panose="020B0604020202020204" pitchFamily="34" charset="0"/>
              </a:rPr>
              <a:t> min</a:t>
            </a:r>
          </a:p>
        </p:txBody>
      </p:sp>
      <p:sp>
        <p:nvSpPr>
          <p:cNvPr id="10" name="Foliennummernplatzhalter 3">
            <a:extLst>
              <a:ext uri="{FF2B5EF4-FFF2-40B4-BE49-F238E27FC236}">
                <a16:creationId xmlns:a16="http://schemas.microsoft.com/office/drawing/2014/main" id="{EC457E3E-6BFB-225C-3EAE-245824D2F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</p:spPr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1D01859-C20A-5F35-8FBB-A07DD33489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7896" y="2107360"/>
            <a:ext cx="2501462" cy="252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612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CCF02D48-1B41-C830-A69C-A59364E06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künstliche Intelligenz?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BC433A20-1485-961A-618F-6F6F828AD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23492"/>
            <a:ext cx="8234363" cy="2025399"/>
          </a:xfrm>
          <a:solidFill>
            <a:schemeClr val="bg1">
              <a:lumMod val="85000"/>
            </a:schemeClr>
          </a:solidFill>
          <a:ln w="19050">
            <a:solidFill>
              <a:srgbClr val="C00000"/>
            </a:solidFill>
          </a:ln>
        </p:spPr>
        <p:txBody>
          <a:bodyPr/>
          <a:lstStyle/>
          <a:p>
            <a:r>
              <a:rPr lang="de-DE" dirty="0"/>
              <a:t>„Künstliche Intelligenz (KI) ist die Fähigkeit einer Maschine, </a:t>
            </a:r>
            <a:r>
              <a:rPr lang="de-DE" b="1" dirty="0"/>
              <a:t>menschliche Fähigkeiten</a:t>
            </a:r>
            <a:r>
              <a:rPr lang="de-DE" dirty="0"/>
              <a:t> wie </a:t>
            </a:r>
            <a:r>
              <a:rPr lang="de-DE" b="1" dirty="0"/>
              <a:t>logisches Denken, Lernen, Planen und Kreativität zu imitieren</a:t>
            </a:r>
            <a:r>
              <a:rPr lang="de-DE" dirty="0"/>
              <a:t>.“</a:t>
            </a:r>
          </a:p>
          <a:p>
            <a:r>
              <a:rPr lang="de-DE" dirty="0"/>
              <a:t>„KI ermöglicht es technischen Systemen, ihre </a:t>
            </a:r>
            <a:r>
              <a:rPr lang="de-DE" b="1" dirty="0"/>
              <a:t>Umwelt wahrzunehmen</a:t>
            </a:r>
            <a:r>
              <a:rPr lang="de-DE" dirty="0"/>
              <a:t>, mit dem Wahrgenommenen umzugehen und </a:t>
            </a:r>
            <a:r>
              <a:rPr lang="de-DE" b="1" dirty="0"/>
              <a:t>Probleme zu lösen</a:t>
            </a:r>
            <a:r>
              <a:rPr lang="de-DE" dirty="0"/>
              <a:t> […].“</a:t>
            </a:r>
          </a:p>
          <a:p>
            <a:r>
              <a:rPr lang="de-DE" dirty="0"/>
              <a:t>„Der Computer empfängt Daten […], verarbeitet sie und reagiert.“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9242C76-2D08-274D-8399-4C29DFD3DDED}"/>
              </a:ext>
            </a:extLst>
          </p:cNvPr>
          <p:cNvSpPr txBox="1"/>
          <p:nvPr/>
        </p:nvSpPr>
        <p:spPr>
          <a:xfrm>
            <a:off x="6133236" y="3781508"/>
            <a:ext cx="255832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i="0" dirty="0">
                <a:latin typeface="+mn-lt"/>
                <a:cs typeface="Arial" panose="020B0604020202020204" pitchFamily="34" charset="0"/>
              </a:rPr>
              <a:t>Europäisches Parlament</a:t>
            </a:r>
          </a:p>
        </p:txBody>
      </p:sp>
      <p:sp>
        <p:nvSpPr>
          <p:cNvPr id="2" name="Foliennummernplatzhalter 3">
            <a:extLst>
              <a:ext uri="{FF2B5EF4-FFF2-40B4-BE49-F238E27FC236}">
                <a16:creationId xmlns:a16="http://schemas.microsoft.com/office/drawing/2014/main" id="{94A8C74E-F2EB-46C9-C01D-D0A92F0A08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</p:spPr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54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9E640A-05B7-003D-A157-5F2F9FFDA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hat KI mit mir zu tun?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64C02-05D4-CE22-CDA2-55E66FC18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Eure Meinung ist gefragt!</a:t>
            </a:r>
            <a:endParaRPr lang="de-DE" b="1" dirty="0">
              <a:hlinkClick r:id="rId3"/>
            </a:endParaRPr>
          </a:p>
          <a:p>
            <a:r>
              <a:rPr lang="de-DE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Beantworte die Fragen auf oncoo.de</a:t>
            </a:r>
          </a:p>
          <a:p>
            <a:endParaRPr lang="de-DE" i="1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1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https://www.oncoo.de/157o</a:t>
            </a:r>
            <a:r>
              <a:rPr lang="de-DE" sz="18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567BD9B-1DE3-6E4F-D369-A8D7B7F0A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5197B44-D92B-38E9-00ED-D1C19DE2F9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2213" y="2183341"/>
            <a:ext cx="2419350" cy="2419350"/>
          </a:xfrm>
          <a:prstGeom prst="rect">
            <a:avLst/>
          </a:prstGeom>
        </p:spPr>
      </p:pic>
      <p:pic>
        <p:nvPicPr>
          <p:cNvPr id="7" name="Grafik 6" descr="Uhr mit einfarbiger Füllung">
            <a:extLst>
              <a:ext uri="{FF2B5EF4-FFF2-40B4-BE49-F238E27FC236}">
                <a16:creationId xmlns:a16="http://schemas.microsoft.com/office/drawing/2014/main" id="{4FA5460A-787E-C2A8-D165-E448C12681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68627" y="59709"/>
            <a:ext cx="692498" cy="69249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C21B08D6-559E-0ED1-0363-003906899BA4}"/>
              </a:ext>
            </a:extLst>
          </p:cNvPr>
          <p:cNvSpPr txBox="1"/>
          <p:nvPr/>
        </p:nvSpPr>
        <p:spPr>
          <a:xfrm>
            <a:off x="8061125" y="271585"/>
            <a:ext cx="56425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5</a:t>
            </a:r>
            <a:r>
              <a:rPr lang="de-DE" i="0" dirty="0">
                <a:latin typeface="+mn-lt"/>
                <a:cs typeface="Arial" panose="020B0604020202020204" pitchFamily="34" charset="0"/>
              </a:rPr>
              <a:t> min</a:t>
            </a:r>
          </a:p>
        </p:txBody>
      </p:sp>
    </p:spTree>
    <p:extLst>
      <p:ext uri="{BB962C8B-B14F-4D97-AF65-F5344CB8AC3E}">
        <p14:creationId xmlns:p14="http://schemas.microsoft.com/office/powerpoint/2010/main" val="1860819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35DA0-5F6B-3181-B9A4-00DC487A6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hat KI mit mir zu tun?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DA9088F-BBE2-30D6-9E22-CCBB8185AD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fik 5" descr="Ein Bild, das Rad, Himmel, draußen, Reifen enthält.&#10;&#10;Automatisch generierte Beschreibung">
            <a:extLst>
              <a:ext uri="{FF2B5EF4-FFF2-40B4-BE49-F238E27FC236}">
                <a16:creationId xmlns:a16="http://schemas.microsoft.com/office/drawing/2014/main" id="{382EDC57-9CE0-DE53-580E-02B150AA4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555" y="1986334"/>
            <a:ext cx="3258671" cy="2606937"/>
          </a:xfrm>
          <a:prstGeom prst="rect">
            <a:avLst/>
          </a:prstGeom>
        </p:spPr>
      </p:pic>
      <p:pic>
        <p:nvPicPr>
          <p:cNvPr id="8" name="Grafik 7" descr="Ein Bild, das Flugzeug, Himmel, Transport, draußen enthält.&#10;&#10;Automatisch generierte Beschreibung">
            <a:extLst>
              <a:ext uri="{FF2B5EF4-FFF2-40B4-BE49-F238E27FC236}">
                <a16:creationId xmlns:a16="http://schemas.microsoft.com/office/drawing/2014/main" id="{102C7D3E-7696-D96D-543B-21A3B1EF10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028" b="26913"/>
          <a:stretch/>
        </p:blipFill>
        <p:spPr>
          <a:xfrm>
            <a:off x="5070775" y="328715"/>
            <a:ext cx="3413551" cy="1738349"/>
          </a:xfrm>
          <a:prstGeom prst="rect">
            <a:avLst/>
          </a:prstGeom>
        </p:spPr>
      </p:pic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23E4C06F-AE82-C594-9310-37AE251023B8}"/>
              </a:ext>
            </a:extLst>
          </p:cNvPr>
          <p:cNvGrpSpPr/>
          <p:nvPr/>
        </p:nvGrpSpPr>
        <p:grpSpPr>
          <a:xfrm>
            <a:off x="4886124" y="2338366"/>
            <a:ext cx="3258671" cy="2245490"/>
            <a:chOff x="5000170" y="2207518"/>
            <a:chExt cx="3839029" cy="2834283"/>
          </a:xfrm>
        </p:grpSpPr>
        <p:pic>
          <p:nvPicPr>
            <p:cNvPr id="10" name="Grafik 9" descr="Ein Bild, das Text, Kunst, Screenshot enthält.&#10;&#10;Automatisch generierte Beschreibung">
              <a:extLst>
                <a:ext uri="{FF2B5EF4-FFF2-40B4-BE49-F238E27FC236}">
                  <a16:creationId xmlns:a16="http://schemas.microsoft.com/office/drawing/2014/main" id="{6519106A-D6C4-CFF4-63D7-0F21E7C05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9312" y="2343181"/>
              <a:ext cx="3040743" cy="2026370"/>
            </a:xfrm>
            <a:prstGeom prst="rect">
              <a:avLst/>
            </a:prstGeom>
          </p:spPr>
        </p:pic>
        <p:pic>
          <p:nvPicPr>
            <p:cNvPr id="12" name="Grafik 11" descr="Ein Bild, das Elektronik, Notebook Notizbuch, Computer, computer enthält.&#10;&#10;Automatisch generierte Beschreibung">
              <a:extLst>
                <a:ext uri="{FF2B5EF4-FFF2-40B4-BE49-F238E27FC236}">
                  <a16:creationId xmlns:a16="http://schemas.microsoft.com/office/drawing/2014/main" id="{946F952C-EFFE-61AC-6F8B-91A3C493F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00170" y="2207518"/>
              <a:ext cx="3839029" cy="28342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4613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54F04E-0B59-93CA-7C1C-A391C0D26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5E4455-DA38-F752-918A-512AAD915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hat KI mit mir zu tun?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C9DB94-F3F0-C6D3-22ED-41E92D62C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223492"/>
            <a:ext cx="4252686" cy="677879"/>
          </a:xfrm>
        </p:spPr>
        <p:txBody>
          <a:bodyPr/>
          <a:lstStyle/>
          <a:p>
            <a:r>
              <a:rPr lang="de-DE" dirty="0"/>
              <a:t>KI spielt in unserem Alltag schon heute eine große Rolle.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68207C-55AA-A657-9B8A-D7451DC6B6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fik 5" descr="Ein Bild, das Rad, Himmel, draußen, Reifen enthält.&#10;&#10;Automatisch generierte Beschreibung">
            <a:extLst>
              <a:ext uri="{FF2B5EF4-FFF2-40B4-BE49-F238E27FC236}">
                <a16:creationId xmlns:a16="http://schemas.microsoft.com/office/drawing/2014/main" id="{78ECCE94-3341-5E5F-F51E-09821C6B6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555" y="1986334"/>
            <a:ext cx="3258671" cy="2606937"/>
          </a:xfrm>
          <a:prstGeom prst="rect">
            <a:avLst/>
          </a:prstGeom>
        </p:spPr>
      </p:pic>
      <p:pic>
        <p:nvPicPr>
          <p:cNvPr id="8" name="Grafik 7" descr="Ein Bild, das Flugzeug, Himmel, Transport, draußen enthält.&#10;&#10;Automatisch generierte Beschreibung">
            <a:extLst>
              <a:ext uri="{FF2B5EF4-FFF2-40B4-BE49-F238E27FC236}">
                <a16:creationId xmlns:a16="http://schemas.microsoft.com/office/drawing/2014/main" id="{2D6007AF-A709-6A0F-1C5D-B655A2B40B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028" b="26913"/>
          <a:stretch/>
        </p:blipFill>
        <p:spPr>
          <a:xfrm>
            <a:off x="5070775" y="328715"/>
            <a:ext cx="3413551" cy="1738349"/>
          </a:xfrm>
          <a:prstGeom prst="rect">
            <a:avLst/>
          </a:prstGeom>
        </p:spPr>
      </p:pic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278E3D3-5ABD-C2AA-E568-ABF0111C5CA7}"/>
              </a:ext>
            </a:extLst>
          </p:cNvPr>
          <p:cNvGrpSpPr/>
          <p:nvPr/>
        </p:nvGrpSpPr>
        <p:grpSpPr>
          <a:xfrm>
            <a:off x="4886124" y="2338366"/>
            <a:ext cx="3258671" cy="2245490"/>
            <a:chOff x="5000170" y="2207518"/>
            <a:chExt cx="3839029" cy="2834283"/>
          </a:xfrm>
        </p:grpSpPr>
        <p:pic>
          <p:nvPicPr>
            <p:cNvPr id="10" name="Grafik 9" descr="Ein Bild, das Text, Kunst, Screenshot enthält.&#10;&#10;Automatisch generierte Beschreibung">
              <a:extLst>
                <a:ext uri="{FF2B5EF4-FFF2-40B4-BE49-F238E27FC236}">
                  <a16:creationId xmlns:a16="http://schemas.microsoft.com/office/drawing/2014/main" id="{5557C791-46E0-1233-F0C1-C7B78B5E8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9312" y="2343181"/>
              <a:ext cx="3040743" cy="2026370"/>
            </a:xfrm>
            <a:prstGeom prst="rect">
              <a:avLst/>
            </a:prstGeom>
          </p:spPr>
        </p:pic>
        <p:pic>
          <p:nvPicPr>
            <p:cNvPr id="12" name="Grafik 11" descr="Ein Bild, das Elektronik, Notebook Notizbuch, Computer, computer enthält.&#10;&#10;Automatisch generierte Beschreibung">
              <a:extLst>
                <a:ext uri="{FF2B5EF4-FFF2-40B4-BE49-F238E27FC236}">
                  <a16:creationId xmlns:a16="http://schemas.microsoft.com/office/drawing/2014/main" id="{04363932-4F6B-D8C4-4BF3-65C36937AE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00170" y="2207518"/>
              <a:ext cx="3839029" cy="28342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3443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5EB5BA3D-56D3-8F86-D861-0CA59551C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siehst du hier?</a:t>
            </a:r>
          </a:p>
        </p:txBody>
      </p:sp>
      <p:pic>
        <p:nvPicPr>
          <p:cNvPr id="3" name="Grafik 2" descr="Ein Bild, das Kleine bis mittelgroße Katzen, Im Haus, Säugetier, Katzen enthält.&#10;&#10;Automatisch generierte Beschreibung">
            <a:extLst>
              <a:ext uri="{FF2B5EF4-FFF2-40B4-BE49-F238E27FC236}">
                <a16:creationId xmlns:a16="http://schemas.microsoft.com/office/drawing/2014/main" id="{C37E97D2-34F7-A83F-4550-07CC0D231E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371"/>
          <a:stretch/>
        </p:blipFill>
        <p:spPr>
          <a:xfrm>
            <a:off x="4881061" y="1117601"/>
            <a:ext cx="3041415" cy="3229158"/>
          </a:xfrm>
          <a:prstGeom prst="rect">
            <a:avLst/>
          </a:prstGeom>
        </p:spPr>
      </p:pic>
      <p:pic>
        <p:nvPicPr>
          <p:cNvPr id="5" name="Grafik 4" descr="Ein Bild, das Katze, Katzen, Kleine bis mittelgroße Katzen, Stuhl enthält.&#10;&#10;Automatisch generierte Beschreibung">
            <a:extLst>
              <a:ext uri="{FF2B5EF4-FFF2-40B4-BE49-F238E27FC236}">
                <a16:creationId xmlns:a16="http://schemas.microsoft.com/office/drawing/2014/main" id="{C8EEB36E-DE39-C9C7-2A3A-5B0A319344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61" t="38595" b="7097"/>
          <a:stretch/>
        </p:blipFill>
        <p:spPr>
          <a:xfrm>
            <a:off x="457201" y="1117600"/>
            <a:ext cx="3805740" cy="3229158"/>
          </a:xfrm>
          <a:prstGeom prst="rect">
            <a:avLst/>
          </a:prstGeom>
        </p:spPr>
      </p:pic>
      <p:sp>
        <p:nvSpPr>
          <p:cNvPr id="11" name="Foliennummernplatzhalter 3">
            <a:extLst>
              <a:ext uri="{FF2B5EF4-FFF2-40B4-BE49-F238E27FC236}">
                <a16:creationId xmlns:a16="http://schemas.microsoft.com/office/drawing/2014/main" id="{407594FC-336B-DBED-6C8D-4E3EA768BE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</p:spPr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62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A7BE71-F077-704E-2B01-C6E06A270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17BF4C25-F081-B508-D0A0-22E1670B6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siehst du hier?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95D1337-947C-1842-8790-9D49E95C2670}"/>
              </a:ext>
            </a:extLst>
          </p:cNvPr>
          <p:cNvSpPr txBox="1"/>
          <p:nvPr/>
        </p:nvSpPr>
        <p:spPr>
          <a:xfrm>
            <a:off x="4067303" y="1079862"/>
            <a:ext cx="354148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i="0" dirty="0">
                <a:latin typeface="+mn-lt"/>
                <a:cs typeface="Arial" panose="020B0604020202020204" pitchFamily="34" charset="0"/>
              </a:rPr>
              <a:t>Woran erkennen wir eine Katze?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BCC49B2-AB57-4A74-B7D7-F5E4FD147FCB}"/>
              </a:ext>
            </a:extLst>
          </p:cNvPr>
          <p:cNvSpPr txBox="1"/>
          <p:nvPr/>
        </p:nvSpPr>
        <p:spPr>
          <a:xfrm>
            <a:off x="4179242" y="1791181"/>
            <a:ext cx="64120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Ohren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53E0971-1B0D-84EA-AA87-7C674397F485}"/>
              </a:ext>
            </a:extLst>
          </p:cNvPr>
          <p:cNvSpPr txBox="1"/>
          <p:nvPr/>
        </p:nvSpPr>
        <p:spPr>
          <a:xfrm>
            <a:off x="4067303" y="2847259"/>
            <a:ext cx="53860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Nase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84CC378-F72B-EF6C-98F3-AA49009AFB6E}"/>
              </a:ext>
            </a:extLst>
          </p:cNvPr>
          <p:cNvSpPr txBox="1"/>
          <p:nvPr/>
        </p:nvSpPr>
        <p:spPr>
          <a:xfrm>
            <a:off x="6611222" y="3240107"/>
            <a:ext cx="65402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Zunge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037A5E2-5B2D-52FD-81CC-27594612A7D8}"/>
              </a:ext>
            </a:extLst>
          </p:cNvPr>
          <p:cNvSpPr txBox="1"/>
          <p:nvPr/>
        </p:nvSpPr>
        <p:spPr>
          <a:xfrm>
            <a:off x="6938235" y="1943060"/>
            <a:ext cx="66684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Augen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A1F8456-51EE-0BF3-F371-FE36ABE4F989}"/>
              </a:ext>
            </a:extLst>
          </p:cNvPr>
          <p:cNvSpPr txBox="1"/>
          <p:nvPr/>
        </p:nvSpPr>
        <p:spPr>
          <a:xfrm>
            <a:off x="6941940" y="2733981"/>
            <a:ext cx="66684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Pfoten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CC7511C-B0AB-810A-E22C-056B6C16AAE6}"/>
              </a:ext>
            </a:extLst>
          </p:cNvPr>
          <p:cNvSpPr txBox="1"/>
          <p:nvPr/>
        </p:nvSpPr>
        <p:spPr>
          <a:xfrm>
            <a:off x="4427220" y="3634978"/>
            <a:ext cx="37189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Fell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14FCAD4-95E5-D7E1-BCAA-2C1AA5B8479B}"/>
              </a:ext>
            </a:extLst>
          </p:cNvPr>
          <p:cNvSpPr txBox="1"/>
          <p:nvPr/>
        </p:nvSpPr>
        <p:spPr>
          <a:xfrm>
            <a:off x="5030488" y="2521322"/>
            <a:ext cx="139781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Schnurrhaare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DCE2A46C-EEAA-58AC-5E1D-B74112BE76F5}"/>
              </a:ext>
            </a:extLst>
          </p:cNvPr>
          <p:cNvSpPr txBox="1"/>
          <p:nvPr/>
        </p:nvSpPr>
        <p:spPr>
          <a:xfrm>
            <a:off x="5261320" y="3357979"/>
            <a:ext cx="93615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Schwanz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034F5C5-BAAF-022F-92A4-0E9166850DD8}"/>
              </a:ext>
            </a:extLst>
          </p:cNvPr>
          <p:cNvSpPr txBox="1"/>
          <p:nvPr/>
        </p:nvSpPr>
        <p:spPr>
          <a:xfrm>
            <a:off x="5729397" y="1652682"/>
            <a:ext cx="71814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Krallen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pic>
        <p:nvPicPr>
          <p:cNvPr id="9" name="Katze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E9C23F01-DE31-67F4-ECCC-985A270B5A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47" r="8627" b="8770"/>
          <a:stretch/>
        </p:blipFill>
        <p:spPr>
          <a:xfrm>
            <a:off x="457200" y="1063624"/>
            <a:ext cx="2873829" cy="3617714"/>
          </a:xfrm>
          <a:prstGeom prst="rect">
            <a:avLst/>
          </a:prstGeom>
        </p:spPr>
      </p:pic>
      <p:pic>
        <p:nvPicPr>
          <p:cNvPr id="19" name="Ohr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600C87F5-76CB-D724-36E7-4B8CDCFE7F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50" t="17383" r="52191" b="67096"/>
          <a:stretch/>
        </p:blipFill>
        <p:spPr>
          <a:xfrm>
            <a:off x="1247049" y="1197429"/>
            <a:ext cx="715797" cy="732252"/>
          </a:xfrm>
          <a:prstGeom prst="rect">
            <a:avLst/>
          </a:prstGeom>
        </p:spPr>
      </p:pic>
      <p:pic>
        <p:nvPicPr>
          <p:cNvPr id="20" name="Auge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7977D2C6-3ADF-2043-BB07-A7F154466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17" t="37074" r="49800" b="56004"/>
          <a:stretch/>
        </p:blipFill>
        <p:spPr>
          <a:xfrm>
            <a:off x="1615259" y="2126343"/>
            <a:ext cx="420914" cy="326571"/>
          </a:xfrm>
          <a:prstGeom prst="rect">
            <a:avLst/>
          </a:prstGeom>
        </p:spPr>
      </p:pic>
      <p:pic>
        <p:nvPicPr>
          <p:cNvPr id="22" name="Nase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9E808302-F5B2-C849-E60B-0FD654DF26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840" t="48699" r="40008" b="45471"/>
          <a:stretch/>
        </p:blipFill>
        <p:spPr>
          <a:xfrm>
            <a:off x="2024743" y="2670531"/>
            <a:ext cx="319314" cy="275053"/>
          </a:xfrm>
          <a:prstGeom prst="rect">
            <a:avLst/>
          </a:prstGeom>
        </p:spPr>
      </p:pic>
      <p:pic>
        <p:nvPicPr>
          <p:cNvPr id="23" name="Schnurrhaar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5EFE93D0-795C-5A68-5E4A-FD5AA7501B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95" t="49033" r="52317" b="33479"/>
          <a:stretch/>
        </p:blipFill>
        <p:spPr>
          <a:xfrm>
            <a:off x="1037770" y="2690586"/>
            <a:ext cx="911741" cy="825047"/>
          </a:xfrm>
          <a:prstGeom prst="rect">
            <a:avLst/>
          </a:prstGeom>
        </p:spPr>
      </p:pic>
      <p:pic>
        <p:nvPicPr>
          <p:cNvPr id="24" name="Pfote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17270739-277C-1CE7-DEAD-A5A655D231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21" t="75535" r="52120" b="12164"/>
          <a:stretch/>
        </p:blipFill>
        <p:spPr>
          <a:xfrm>
            <a:off x="1247049" y="3940898"/>
            <a:ext cx="715797" cy="580302"/>
          </a:xfrm>
          <a:prstGeom prst="rect">
            <a:avLst/>
          </a:prstGeom>
        </p:spPr>
      </p:pic>
      <p:pic>
        <p:nvPicPr>
          <p:cNvPr id="25" name="Fell" descr="Ein Bild, das Katze, Säugetier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153DD50E-6214-F819-4011-6895637EB6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0" t="33188" r="75311" b="39876"/>
          <a:stretch/>
        </p:blipFill>
        <p:spPr>
          <a:xfrm>
            <a:off x="517918" y="1943060"/>
            <a:ext cx="715797" cy="1270760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1A44CBD6-7A0C-07B4-5A05-05B521D0F6AE}"/>
              </a:ext>
            </a:extLst>
          </p:cNvPr>
          <p:cNvSpPr txBox="1"/>
          <p:nvPr/>
        </p:nvSpPr>
        <p:spPr>
          <a:xfrm>
            <a:off x="6159001" y="3881784"/>
            <a:ext cx="57708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Mund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AAAA0CC8-920A-06CC-DD26-4AEBCDFA9967}"/>
              </a:ext>
            </a:extLst>
          </p:cNvPr>
          <p:cNvSpPr txBox="1"/>
          <p:nvPr/>
        </p:nvSpPr>
        <p:spPr>
          <a:xfrm>
            <a:off x="7083004" y="3747663"/>
            <a:ext cx="109004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Bewegung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3AD31836-086F-C9F6-6C51-92E70A5DA202}"/>
              </a:ext>
            </a:extLst>
          </p:cNvPr>
          <p:cNvSpPr txBox="1"/>
          <p:nvPr/>
        </p:nvSpPr>
        <p:spPr>
          <a:xfrm>
            <a:off x="6768437" y="4297283"/>
            <a:ext cx="112851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i="0" dirty="0">
                <a:latin typeface="+mn-lt"/>
                <a:cs typeface="Arial" panose="020B0604020202020204" pitchFamily="34" charset="0"/>
              </a:rPr>
              <a:t>Geräusche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CB024AE1-B79C-27E3-753C-A1850F6E5866}"/>
              </a:ext>
            </a:extLst>
          </p:cNvPr>
          <p:cNvSpPr txBox="1"/>
          <p:nvPr/>
        </p:nvSpPr>
        <p:spPr>
          <a:xfrm>
            <a:off x="8096054" y="4116719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i="0" dirty="0">
                <a:latin typeface="+mn-lt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31" name="Foliennummernplatzhalter 3">
            <a:extLst>
              <a:ext uri="{FF2B5EF4-FFF2-40B4-BE49-F238E27FC236}">
                <a16:creationId xmlns:a16="http://schemas.microsoft.com/office/drawing/2014/main" id="{1C4B6D41-731C-C16A-BA20-E1B880EB8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</p:spPr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87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27" grpId="0"/>
      <p:bldP spid="28" grpId="0"/>
      <p:bldP spid="29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A03B4D-EA2C-CAE3-225F-23FD87CA6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A0653098-6F22-64B4-FCEE-CBF010E3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siehst du hier?</a:t>
            </a:r>
          </a:p>
        </p:txBody>
      </p:sp>
      <p:pic>
        <p:nvPicPr>
          <p:cNvPr id="4" name="Grafik 3" descr="Ein Bild, das Säugetier, Katze, Hauskatze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E3B01B22-7959-F286-EA90-706DCEF27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1" y="1092687"/>
            <a:ext cx="2786203" cy="1989523"/>
          </a:xfrm>
          <a:prstGeom prst="rect">
            <a:avLst/>
          </a:prstGeom>
        </p:spPr>
      </p:pic>
      <p:pic>
        <p:nvPicPr>
          <p:cNvPr id="9" name="Grafik 8" descr="Ein Bild, das Gras, draußen, Koffer, Braun enthält.&#10;&#10;Automatisch generierte Beschreibung">
            <a:extLst>
              <a:ext uri="{FF2B5EF4-FFF2-40B4-BE49-F238E27FC236}">
                <a16:creationId xmlns:a16="http://schemas.microsoft.com/office/drawing/2014/main" id="{A9BF9C80-A971-4DEA-445D-8A16805F9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4760" y="370273"/>
            <a:ext cx="4470063" cy="2978878"/>
          </a:xfrm>
          <a:prstGeom prst="rect">
            <a:avLst/>
          </a:prstGeom>
        </p:spPr>
      </p:pic>
      <p:pic>
        <p:nvPicPr>
          <p:cNvPr id="11" name="Grafik 10" descr="Ein Bild, das Katze, Clipart, Cartoon, Tierfigur enthält.&#10;&#10;Automatisch generierte Beschreibung">
            <a:extLst>
              <a:ext uri="{FF2B5EF4-FFF2-40B4-BE49-F238E27FC236}">
                <a16:creationId xmlns:a16="http://schemas.microsoft.com/office/drawing/2014/main" id="{200CF992-93BA-942E-F607-C55D0B033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461" y="3171019"/>
            <a:ext cx="1586371" cy="141781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4F969B85-834C-5697-F637-84C1C5296588}"/>
              </a:ext>
            </a:extLst>
          </p:cNvPr>
          <p:cNvSpPr txBox="1"/>
          <p:nvPr/>
        </p:nvSpPr>
        <p:spPr>
          <a:xfrm>
            <a:off x="3942822" y="3593978"/>
            <a:ext cx="3116238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dirty="0">
                <a:latin typeface="+mn-lt"/>
                <a:cs typeface="Arial" panose="020B0604020202020204" pitchFamily="34" charset="0"/>
              </a:rPr>
              <a:t>Warum können wir das?</a:t>
            </a:r>
          </a:p>
          <a:p>
            <a:endParaRPr lang="de-DE" i="0" dirty="0">
              <a:latin typeface="+mn-lt"/>
              <a:cs typeface="Arial" panose="020B0604020202020204" pitchFamily="34" charset="0"/>
            </a:endParaRPr>
          </a:p>
          <a:p>
            <a:r>
              <a:rPr lang="de-DE" dirty="0">
                <a:latin typeface="+mn-lt"/>
                <a:cs typeface="Arial" panose="020B0604020202020204" pitchFamily="34" charset="0"/>
              </a:rPr>
              <a:t>Kann das ein Computer auch?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5418D24C-9DBF-B5CC-394F-7FCA146E11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</p:spPr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2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ster1_UniLeipzig_PPT Vorlage">
  <a:themeElements>
    <a:clrScheme name="Universität Leipzig">
      <a:dk1>
        <a:sysClr val="windowText" lastClr="000000"/>
      </a:dk1>
      <a:lt1>
        <a:sysClr val="window" lastClr="FFFFFF"/>
      </a:lt1>
      <a:dk2>
        <a:srgbClr val="262A31"/>
      </a:dk2>
      <a:lt2>
        <a:srgbClr val="FFFFFF"/>
      </a:lt2>
      <a:accent1>
        <a:srgbClr val="B02F2C"/>
      </a:accent1>
      <a:accent2>
        <a:srgbClr val="D64242"/>
      </a:accent2>
      <a:accent3>
        <a:srgbClr val="8AC2D1"/>
      </a:accent3>
      <a:accent4>
        <a:srgbClr val="262A31"/>
      </a:accent4>
      <a:accent5>
        <a:srgbClr val="EA9E9E"/>
      </a:accent5>
      <a:accent6>
        <a:srgbClr val="C9C9C9"/>
      </a:accent6>
      <a:hlink>
        <a:srgbClr val="B02F2C"/>
      </a:hlink>
      <a:folHlink>
        <a:srgbClr val="E06E6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äsentation3" id="{AA3811EE-87AB-4157-BF6A-CA98FB19B3FB}" vid="{E4B97ED7-CF37-42B7-8231-9AE5F36B40E6}"/>
    </a:ext>
  </a:extLst>
</a:theme>
</file>

<file path=ppt/theme/theme2.xml><?xml version="1.0" encoding="utf-8"?>
<a:theme xmlns:a="http://schemas.openxmlformats.org/drawingml/2006/main" name="Master2_UniLeipzig_PPT Vorlage">
  <a:themeElements>
    <a:clrScheme name="Universität Leipzig">
      <a:dk1>
        <a:sysClr val="windowText" lastClr="000000"/>
      </a:dk1>
      <a:lt1>
        <a:sysClr val="window" lastClr="FFFFFF"/>
      </a:lt1>
      <a:dk2>
        <a:srgbClr val="262A31"/>
      </a:dk2>
      <a:lt2>
        <a:srgbClr val="FFFFFF"/>
      </a:lt2>
      <a:accent1>
        <a:srgbClr val="B02F2C"/>
      </a:accent1>
      <a:accent2>
        <a:srgbClr val="D64242"/>
      </a:accent2>
      <a:accent3>
        <a:srgbClr val="8AC2D1"/>
      </a:accent3>
      <a:accent4>
        <a:srgbClr val="262A31"/>
      </a:accent4>
      <a:accent5>
        <a:srgbClr val="EA9E9E"/>
      </a:accent5>
      <a:accent6>
        <a:srgbClr val="C9C9C9"/>
      </a:accent6>
      <a:hlink>
        <a:srgbClr val="B02F2C"/>
      </a:hlink>
      <a:folHlink>
        <a:srgbClr val="E06E6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defRPr i="0" smtClean="0">
            <a:latin typeface="+mn-lt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3" id="{AA3811EE-87AB-4157-BF6A-CA98FB19B3FB}" vid="{37F2F89E-360A-4BB8-8E2F-86A14CE96FE5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PowerPoint_Vorlage_16zu9</Template>
  <TotalTime>0</TotalTime>
  <Words>457</Words>
  <Application>Microsoft Office PowerPoint</Application>
  <PresentationFormat>Bildschirmpräsentation (16:9)</PresentationFormat>
  <Paragraphs>119</Paragraphs>
  <Slides>18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18</vt:i4>
      </vt:variant>
    </vt:vector>
  </HeadingPairs>
  <TitlesOfParts>
    <vt:vector size="26" baseType="lpstr">
      <vt:lpstr>Arial</vt:lpstr>
      <vt:lpstr>Arial Unicode MS</vt:lpstr>
      <vt:lpstr>Calibri</vt:lpstr>
      <vt:lpstr>Futura</vt:lpstr>
      <vt:lpstr>Symbol</vt:lpstr>
      <vt:lpstr>Ubuntu</vt:lpstr>
      <vt:lpstr>Master1_UniLeipzig_PPT Vorlage</vt:lpstr>
      <vt:lpstr>Master2_UniLeipzig_PPT Vorlage</vt:lpstr>
      <vt:lpstr>Künstliche Intelligenz</vt:lpstr>
      <vt:lpstr>„Wichtig für das Erstellen von KI ist:“</vt:lpstr>
      <vt:lpstr>Was ist künstliche Intelligenz?</vt:lpstr>
      <vt:lpstr>Was hat KI mit mir zu tun?</vt:lpstr>
      <vt:lpstr>Was hat KI mit mir zu tun?</vt:lpstr>
      <vt:lpstr>Was hat KI mit mir zu tun?</vt:lpstr>
      <vt:lpstr>Was siehst du hier?</vt:lpstr>
      <vt:lpstr>Was siehst du hier?</vt:lpstr>
      <vt:lpstr>Was siehst du hier?</vt:lpstr>
      <vt:lpstr>Klassifikation</vt:lpstr>
      <vt:lpstr>Fahrschule</vt:lpstr>
      <vt:lpstr>Fahrschule</vt:lpstr>
      <vt:lpstr>Bildformate</vt:lpstr>
      <vt:lpstr>Gruppenarbeit</vt:lpstr>
      <vt:lpstr>Hausaufgabe</vt:lpstr>
      <vt:lpstr>Rückmeldung</vt:lpstr>
      <vt:lpstr>PowerPoint-Präsentation</vt:lpstr>
      <vt:lpstr>Diskussion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Künstliche Intelligenz</dc:title>
  <dc:creator>Voß, Daniel</dc:creator>
  <cp:lastModifiedBy>Voß, Daniel</cp:lastModifiedBy>
  <cp:revision>20</cp:revision>
  <cp:lastPrinted>2017-09-28T12:33:25Z</cp:lastPrinted>
  <dcterms:created xsi:type="dcterms:W3CDTF">2024-02-02T22:50:13Z</dcterms:created>
  <dcterms:modified xsi:type="dcterms:W3CDTF">2024-03-24T21:48:26Z</dcterms:modified>
</cp:coreProperties>
</file>

<file path=docProps/thumbnail.jpeg>
</file>